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05" r:id="rId1"/>
  </p:sldMasterIdLst>
  <p:notesMasterIdLst>
    <p:notesMasterId r:id="rId47"/>
  </p:notesMasterIdLst>
  <p:handoutMasterIdLst>
    <p:handoutMasterId r:id="rId48"/>
  </p:handoutMasterIdLst>
  <p:sldIdLst>
    <p:sldId id="260" r:id="rId2"/>
    <p:sldId id="261" r:id="rId3"/>
    <p:sldId id="316" r:id="rId4"/>
    <p:sldId id="281" r:id="rId5"/>
    <p:sldId id="280" r:id="rId6"/>
    <p:sldId id="269" r:id="rId7"/>
    <p:sldId id="262" r:id="rId8"/>
    <p:sldId id="263" r:id="rId9"/>
    <p:sldId id="264" r:id="rId10"/>
    <p:sldId id="274" r:id="rId11"/>
    <p:sldId id="265" r:id="rId12"/>
    <p:sldId id="266" r:id="rId13"/>
    <p:sldId id="267" r:id="rId14"/>
    <p:sldId id="275" r:id="rId15"/>
    <p:sldId id="268" r:id="rId16"/>
    <p:sldId id="273" r:id="rId17"/>
    <p:sldId id="282" r:id="rId18"/>
    <p:sldId id="283" r:id="rId19"/>
    <p:sldId id="284" r:id="rId20"/>
    <p:sldId id="285" r:id="rId21"/>
    <p:sldId id="286" r:id="rId22"/>
    <p:sldId id="287" r:id="rId23"/>
    <p:sldId id="293" r:id="rId24"/>
    <p:sldId id="288" r:id="rId25"/>
    <p:sldId id="289" r:id="rId26"/>
    <p:sldId id="314" r:id="rId27"/>
    <p:sldId id="290" r:id="rId28"/>
    <p:sldId id="294" r:id="rId29"/>
    <p:sldId id="291" r:id="rId30"/>
    <p:sldId id="292" r:id="rId31"/>
    <p:sldId id="295" r:id="rId32"/>
    <p:sldId id="296" r:id="rId33"/>
    <p:sldId id="297" r:id="rId34"/>
    <p:sldId id="317" r:id="rId35"/>
    <p:sldId id="298" r:id="rId36"/>
    <p:sldId id="299" r:id="rId37"/>
    <p:sldId id="300" r:id="rId38"/>
    <p:sldId id="301" r:id="rId39"/>
    <p:sldId id="315" r:id="rId40"/>
    <p:sldId id="302" r:id="rId41"/>
    <p:sldId id="304" r:id="rId42"/>
    <p:sldId id="306" r:id="rId43"/>
    <p:sldId id="307" r:id="rId44"/>
    <p:sldId id="305" r:id="rId45"/>
    <p:sldId id="279" r:id="rId46"/>
  </p:sldIdLst>
  <p:sldSz cx="9144000" cy="6858000" type="screen4x3"/>
  <p:notesSz cx="6858000" cy="9144000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CE390A"/>
    <a:srgbClr val="FFFF00"/>
    <a:srgbClr val="000099"/>
    <a:srgbClr val="800080"/>
    <a:srgbClr val="996633"/>
    <a:srgbClr val="00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4660"/>
  </p:normalViewPr>
  <p:slideViewPr>
    <p:cSldViewPr>
      <p:cViewPr varScale="1">
        <p:scale>
          <a:sx n="67" d="100"/>
          <a:sy n="67" d="100"/>
        </p:scale>
        <p:origin x="1452" y="60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1392" y="-5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k-SK" altLang="sk-SK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k-SK" altLang="sk-SK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k-SK" altLang="sk-SK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8B23FE-1454-4411-8813-7781EF039C46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323285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k-SK" altLang="sk-SK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k-SK" altLang="sk-SK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Klepnutím lze upravit styly předlohy textu</a:t>
            </a:r>
          </a:p>
          <a:p>
            <a:pPr lvl="0"/>
            <a:r>
              <a:rPr lang="sk-SK" altLang="sk-SK" smtClean="0"/>
              <a:t>Druhá úroveň</a:t>
            </a:r>
          </a:p>
          <a:p>
            <a:pPr lvl="0"/>
            <a:r>
              <a:rPr lang="sk-SK" altLang="sk-SK" smtClean="0"/>
              <a:t>Třetí úroveň</a:t>
            </a:r>
          </a:p>
          <a:p>
            <a:pPr lvl="0"/>
            <a:r>
              <a:rPr lang="sk-SK" altLang="sk-SK" smtClean="0"/>
              <a:t>Čtvrtá úroveň</a:t>
            </a:r>
          </a:p>
          <a:p>
            <a:pPr lvl="0"/>
            <a:r>
              <a:rPr lang="sk-SK" altLang="sk-SK" smtClean="0"/>
              <a:t>Pátá úroveň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k-SK" altLang="sk-SK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4E7D86-BAFD-4951-8BEB-24AD6953BC0C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478050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E7D86-BAFD-4951-8BEB-24AD6953BC0C}" type="slidenum">
              <a:rPr lang="sk-SK" altLang="sk-SK" smtClean="0"/>
              <a:pPr/>
              <a:t>6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574367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873" indent="0" algn="ctr">
              <a:buNone/>
              <a:defRPr sz="2100"/>
            </a:lvl2pPr>
            <a:lvl3pPr marL="685745" indent="0" algn="ctr">
              <a:buNone/>
              <a:defRPr sz="1800"/>
            </a:lvl3pPr>
            <a:lvl4pPr marL="1028618" indent="0" algn="ctr">
              <a:buNone/>
              <a:defRPr sz="1500"/>
            </a:lvl4pPr>
            <a:lvl5pPr marL="1371490" indent="0" algn="ctr">
              <a:buNone/>
              <a:defRPr sz="1500"/>
            </a:lvl5pPr>
            <a:lvl6pPr marL="1714363" indent="0" algn="ctr">
              <a:buNone/>
              <a:defRPr sz="1500"/>
            </a:lvl6pPr>
            <a:lvl7pPr marL="2057235" indent="0" algn="ctr">
              <a:buNone/>
              <a:defRPr sz="1500"/>
            </a:lvl7pPr>
            <a:lvl8pPr marL="2400108" indent="0" algn="ctr">
              <a:buNone/>
              <a:defRPr sz="1500"/>
            </a:lvl8pPr>
            <a:lvl9pPr marL="2742980" indent="0" algn="ctr">
              <a:buNone/>
              <a:defRPr sz="15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alt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alt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AC2C4-E2A3-4ABA-9262-B917267F1A4D}" type="slidenum">
              <a:rPr lang="en-CA" altLang="sk-SK" smtClean="0"/>
              <a:pPr/>
              <a:t>‹#›</a:t>
            </a:fld>
            <a:endParaRPr lang="en-CA" altLang="sk-SK"/>
          </a:p>
        </p:txBody>
      </p:sp>
    </p:spTree>
    <p:extLst>
      <p:ext uri="{BB962C8B-B14F-4D97-AF65-F5344CB8AC3E}">
        <p14:creationId xmlns:p14="http://schemas.microsoft.com/office/powerpoint/2010/main" val="2511129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alt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alt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AC2C4-E2A3-4ABA-9262-B917267F1A4D}" type="slidenum">
              <a:rPr lang="en-CA" altLang="sk-SK" smtClean="0"/>
              <a:pPr/>
              <a:t>‹#›</a:t>
            </a:fld>
            <a:endParaRPr lang="en-CA" altLang="sk-SK"/>
          </a:p>
        </p:txBody>
      </p:sp>
    </p:spTree>
    <p:extLst>
      <p:ext uri="{BB962C8B-B14F-4D97-AF65-F5344CB8AC3E}">
        <p14:creationId xmlns:p14="http://schemas.microsoft.com/office/powerpoint/2010/main" val="2724669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0364"/>
            <a:ext cx="5800725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alt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alt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AC2C4-E2A3-4ABA-9262-B917267F1A4D}" type="slidenum">
              <a:rPr lang="en-CA" altLang="sk-SK" smtClean="0"/>
              <a:pPr/>
              <a:t>‹#›</a:t>
            </a:fld>
            <a:endParaRPr lang="en-CA" altLang="sk-SK"/>
          </a:p>
        </p:txBody>
      </p:sp>
    </p:spTree>
    <p:extLst>
      <p:ext uri="{BB962C8B-B14F-4D97-AF65-F5344CB8AC3E}">
        <p14:creationId xmlns:p14="http://schemas.microsoft.com/office/powerpoint/2010/main" val="562120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Nadpis, obrázok C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72400" cy="11430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jektu ClipArt 2"/>
          <p:cNvSpPr>
            <a:spLocks noGrp="1"/>
          </p:cNvSpPr>
          <p:nvPr>
            <p:ph type="clipArt" sz="half" idx="1"/>
          </p:nvPr>
        </p:nvSpPr>
        <p:spPr>
          <a:xfrm>
            <a:off x="990600" y="182880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953001" y="1828800"/>
            <a:ext cx="3810000" cy="41148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02BCD-A368-4821-908D-C30266113462}" type="slidenum">
              <a:rPr lang="en-CA" altLang="sk-SK"/>
              <a:pPr/>
              <a:t>‹#›</a:t>
            </a:fld>
            <a:endParaRPr lang="en-CA" altLang="sk-SK"/>
          </a:p>
        </p:txBody>
      </p:sp>
    </p:spTree>
    <p:extLst>
      <p:ext uri="{BB962C8B-B14F-4D97-AF65-F5344CB8AC3E}">
        <p14:creationId xmlns:p14="http://schemas.microsoft.com/office/powerpoint/2010/main" val="1786455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86C40-0793-43CB-8B42-C7FBD7E4D8B4}" type="slidenum">
              <a:rPr lang="en-CA" altLang="sk-SK"/>
              <a:pPr/>
              <a:t>‹#›</a:t>
            </a:fld>
            <a:endParaRPr lang="en-CA" altLang="sk-SK"/>
          </a:p>
        </p:txBody>
      </p:sp>
    </p:spTree>
    <p:extLst>
      <p:ext uri="{BB962C8B-B14F-4D97-AF65-F5344CB8AC3E}">
        <p14:creationId xmlns:p14="http://schemas.microsoft.com/office/powerpoint/2010/main" val="1502208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499617"/>
            <a:ext cx="8229600" cy="462654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A7870-0B8D-47A4-AF84-16C365462CC4}" type="slidenum">
              <a:rPr lang="en-CA" altLang="sk-SK"/>
              <a:pPr/>
              <a:t>‹#›</a:t>
            </a:fld>
            <a:endParaRPr lang="en-CA" altLang="sk-SK"/>
          </a:p>
        </p:txBody>
      </p:sp>
    </p:spTree>
    <p:extLst>
      <p:ext uri="{BB962C8B-B14F-4D97-AF65-F5344CB8AC3E}">
        <p14:creationId xmlns:p14="http://schemas.microsoft.com/office/powerpoint/2010/main" val="2114730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alt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alt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AC2C4-E2A3-4ABA-9262-B917267F1A4D}" type="slidenum">
              <a:rPr lang="en-CA" altLang="sk-SK" smtClean="0"/>
              <a:pPr/>
              <a:t>‹#›</a:t>
            </a:fld>
            <a:endParaRPr lang="en-CA" altLang="sk-SK"/>
          </a:p>
        </p:txBody>
      </p:sp>
    </p:spTree>
    <p:extLst>
      <p:ext uri="{BB962C8B-B14F-4D97-AF65-F5344CB8AC3E}">
        <p14:creationId xmlns:p14="http://schemas.microsoft.com/office/powerpoint/2010/main" val="974341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12423"/>
            <a:ext cx="7886699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52635"/>
            <a:ext cx="7886699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87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4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1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63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3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0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8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alt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alt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AC2C4-E2A3-4ABA-9262-B917267F1A4D}" type="slidenum">
              <a:rPr lang="en-CA" altLang="sk-SK" smtClean="0"/>
              <a:pPr/>
              <a:t>‹#›</a:t>
            </a:fld>
            <a:endParaRPr lang="en-CA" altLang="sk-SK"/>
          </a:p>
        </p:txBody>
      </p:sp>
    </p:spTree>
    <p:extLst>
      <p:ext uri="{BB962C8B-B14F-4D97-AF65-F5344CB8AC3E}">
        <p14:creationId xmlns:p14="http://schemas.microsoft.com/office/powerpoint/2010/main" val="1880083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2"/>
            <a:ext cx="3886199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8802"/>
            <a:ext cx="3886199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alt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alt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E7FD3-FC85-4A7B-A059-37757A5A1D28}" type="slidenum">
              <a:rPr lang="en-CA" altLang="sk-SK" smtClean="0"/>
              <a:pPr/>
              <a:t>‹#›</a:t>
            </a:fld>
            <a:endParaRPr lang="en-CA" altLang="sk-SK"/>
          </a:p>
        </p:txBody>
      </p:sp>
    </p:spTree>
    <p:extLst>
      <p:ext uri="{BB962C8B-B14F-4D97-AF65-F5344CB8AC3E}">
        <p14:creationId xmlns:p14="http://schemas.microsoft.com/office/powerpoint/2010/main" val="3027000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2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873" indent="0">
              <a:buNone/>
              <a:defRPr sz="1500" b="1"/>
            </a:lvl2pPr>
            <a:lvl3pPr marL="685745" indent="0">
              <a:buNone/>
              <a:defRPr sz="1350" b="1"/>
            </a:lvl3pPr>
            <a:lvl4pPr marL="1028618" indent="0">
              <a:buNone/>
              <a:defRPr sz="1200" b="1"/>
            </a:lvl4pPr>
            <a:lvl5pPr marL="1371490" indent="0">
              <a:buNone/>
              <a:defRPr sz="1200" b="1"/>
            </a:lvl5pPr>
            <a:lvl6pPr marL="1714363" indent="0">
              <a:buNone/>
              <a:defRPr sz="1200" b="1"/>
            </a:lvl6pPr>
            <a:lvl7pPr marL="2057235" indent="0">
              <a:buNone/>
              <a:defRPr sz="1200" b="1"/>
            </a:lvl7pPr>
            <a:lvl8pPr marL="2400108" indent="0">
              <a:buNone/>
              <a:defRPr sz="1200" b="1"/>
            </a:lvl8pPr>
            <a:lvl9pPr marL="274298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873" indent="0">
              <a:buNone/>
              <a:defRPr sz="1500" b="1"/>
            </a:lvl2pPr>
            <a:lvl3pPr marL="685745" indent="0">
              <a:buNone/>
              <a:defRPr sz="1350" b="1"/>
            </a:lvl3pPr>
            <a:lvl4pPr marL="1028618" indent="0">
              <a:buNone/>
              <a:defRPr sz="1200" b="1"/>
            </a:lvl4pPr>
            <a:lvl5pPr marL="1371490" indent="0">
              <a:buNone/>
              <a:defRPr sz="1200" b="1"/>
            </a:lvl5pPr>
            <a:lvl6pPr marL="1714363" indent="0">
              <a:buNone/>
              <a:defRPr sz="1200" b="1"/>
            </a:lvl6pPr>
            <a:lvl7pPr marL="2057235" indent="0">
              <a:buNone/>
              <a:defRPr sz="1200" b="1"/>
            </a:lvl7pPr>
            <a:lvl8pPr marL="2400108" indent="0">
              <a:buNone/>
              <a:defRPr sz="1200" b="1"/>
            </a:lvl8pPr>
            <a:lvl9pPr marL="274298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7551"/>
            <a:ext cx="38862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alt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alt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AC2C4-E2A3-4ABA-9262-B917267F1A4D}" type="slidenum">
              <a:rPr lang="en-CA" altLang="sk-SK" smtClean="0"/>
              <a:pPr/>
              <a:t>‹#›</a:t>
            </a:fld>
            <a:endParaRPr lang="en-CA" altLang="sk-SK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207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alt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alt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AC2C4-E2A3-4ABA-9262-B917267F1A4D}" type="slidenum">
              <a:rPr lang="en-CA" altLang="sk-SK" smtClean="0"/>
              <a:pPr/>
              <a:t>‹#›</a:t>
            </a:fld>
            <a:endParaRPr lang="en-CA" altLang="sk-SK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51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alt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alt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AC2C4-E2A3-4ABA-9262-B917267F1A4D}" type="slidenum">
              <a:rPr lang="en-CA" altLang="sk-SK" smtClean="0"/>
              <a:pPr/>
              <a:t>‹#›</a:t>
            </a:fld>
            <a:endParaRPr lang="en-CA" altLang="sk-SK"/>
          </a:p>
        </p:txBody>
      </p:sp>
    </p:spTree>
    <p:extLst>
      <p:ext uri="{BB962C8B-B14F-4D97-AF65-F5344CB8AC3E}">
        <p14:creationId xmlns:p14="http://schemas.microsoft.com/office/powerpoint/2010/main" val="1773426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2"/>
            <a:ext cx="2948940" cy="1600197"/>
          </a:xfrm>
        </p:spPr>
        <p:txBody>
          <a:bodyPr anchor="b">
            <a:normAutofit/>
          </a:bodyPr>
          <a:lstStyle>
            <a:lvl1pPr>
              <a:defRPr sz="2399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1" y="990601"/>
            <a:ext cx="4629150" cy="4876800"/>
          </a:xfrm>
        </p:spPr>
        <p:txBody>
          <a:bodyPr/>
          <a:lstStyle>
            <a:lvl1pPr>
              <a:defRPr sz="2399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873" indent="0">
              <a:buNone/>
              <a:defRPr sz="899"/>
            </a:lvl2pPr>
            <a:lvl3pPr marL="685745" indent="0">
              <a:buNone/>
              <a:defRPr sz="749"/>
            </a:lvl3pPr>
            <a:lvl4pPr marL="1028618" indent="0">
              <a:buNone/>
              <a:defRPr sz="675"/>
            </a:lvl4pPr>
            <a:lvl5pPr marL="1371490" indent="0">
              <a:buNone/>
              <a:defRPr sz="675"/>
            </a:lvl5pPr>
            <a:lvl6pPr marL="1714363" indent="0">
              <a:buNone/>
              <a:defRPr sz="675"/>
            </a:lvl6pPr>
            <a:lvl7pPr marL="2057235" indent="0">
              <a:buNone/>
              <a:defRPr sz="675"/>
            </a:lvl7pPr>
            <a:lvl8pPr marL="2400108" indent="0">
              <a:buNone/>
              <a:defRPr sz="675"/>
            </a:lvl8pPr>
            <a:lvl9pPr marL="274298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alt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alt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AC2C4-E2A3-4ABA-9262-B917267F1A4D}" type="slidenum">
              <a:rPr lang="en-CA" altLang="sk-SK" smtClean="0"/>
              <a:pPr/>
              <a:t>‹#›</a:t>
            </a:fld>
            <a:endParaRPr lang="en-CA" altLang="sk-SK"/>
          </a:p>
        </p:txBody>
      </p:sp>
    </p:spTree>
    <p:extLst>
      <p:ext uri="{BB962C8B-B14F-4D97-AF65-F5344CB8AC3E}">
        <p14:creationId xmlns:p14="http://schemas.microsoft.com/office/powerpoint/2010/main" val="31847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399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1" y="990601"/>
            <a:ext cx="4629150" cy="4876800"/>
          </a:xfrm>
        </p:spPr>
        <p:txBody>
          <a:bodyPr/>
          <a:lstStyle>
            <a:lvl1pPr marL="0" indent="0">
              <a:buNone/>
              <a:defRPr sz="2399"/>
            </a:lvl1pPr>
            <a:lvl2pPr marL="342873" indent="0">
              <a:buNone/>
              <a:defRPr sz="2100"/>
            </a:lvl2pPr>
            <a:lvl3pPr marL="685745" indent="0">
              <a:buNone/>
              <a:defRPr sz="1800"/>
            </a:lvl3pPr>
            <a:lvl4pPr marL="1028618" indent="0">
              <a:buNone/>
              <a:defRPr sz="1500"/>
            </a:lvl4pPr>
            <a:lvl5pPr marL="1371490" indent="0">
              <a:buNone/>
              <a:defRPr sz="1500"/>
            </a:lvl5pPr>
            <a:lvl6pPr marL="1714363" indent="0">
              <a:buNone/>
              <a:defRPr sz="1500"/>
            </a:lvl6pPr>
            <a:lvl7pPr marL="2057235" indent="0">
              <a:buNone/>
              <a:defRPr sz="1500"/>
            </a:lvl7pPr>
            <a:lvl8pPr marL="2400108" indent="0">
              <a:buNone/>
              <a:defRPr sz="1500"/>
            </a:lvl8pPr>
            <a:lvl9pPr marL="274298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873" indent="0">
              <a:buNone/>
              <a:defRPr sz="899"/>
            </a:lvl2pPr>
            <a:lvl3pPr marL="685745" indent="0">
              <a:buNone/>
              <a:defRPr sz="749"/>
            </a:lvl3pPr>
            <a:lvl4pPr marL="1028618" indent="0">
              <a:buNone/>
              <a:defRPr sz="675"/>
            </a:lvl4pPr>
            <a:lvl5pPr marL="1371490" indent="0">
              <a:buNone/>
              <a:defRPr sz="675"/>
            </a:lvl5pPr>
            <a:lvl6pPr marL="1714363" indent="0">
              <a:buNone/>
              <a:defRPr sz="675"/>
            </a:lvl6pPr>
            <a:lvl7pPr marL="2057235" indent="0">
              <a:buNone/>
              <a:defRPr sz="675"/>
            </a:lvl7pPr>
            <a:lvl8pPr marL="2400108" indent="0">
              <a:buNone/>
              <a:defRPr sz="675"/>
            </a:lvl8pPr>
            <a:lvl9pPr marL="274298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alt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alt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AC2C4-E2A3-4ABA-9262-B917267F1A4D}" type="slidenum">
              <a:rPr lang="en-CA" altLang="sk-SK" smtClean="0"/>
              <a:pPr/>
              <a:t>‹#›</a:t>
            </a:fld>
            <a:endParaRPr lang="en-CA" altLang="sk-SK"/>
          </a:p>
        </p:txBody>
      </p:sp>
    </p:spTree>
    <p:extLst>
      <p:ext uri="{BB962C8B-B14F-4D97-AF65-F5344CB8AC3E}">
        <p14:creationId xmlns:p14="http://schemas.microsoft.com/office/powerpoint/2010/main" val="3521317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6" y="365760"/>
            <a:ext cx="7886699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6" y="1828802"/>
            <a:ext cx="7886699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CA" alt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CA" alt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AC2C4-E2A3-4ABA-9262-B917267F1A4D}" type="slidenum">
              <a:rPr lang="en-CA" altLang="sk-SK" smtClean="0"/>
              <a:pPr/>
              <a:t>‹#›</a:t>
            </a:fld>
            <a:endParaRPr lang="en-CA" altLang="sk-SK"/>
          </a:p>
        </p:txBody>
      </p:sp>
    </p:spTree>
    <p:extLst>
      <p:ext uri="{BB962C8B-B14F-4D97-AF65-F5344CB8AC3E}">
        <p14:creationId xmlns:p14="http://schemas.microsoft.com/office/powerpoint/2010/main" val="35476324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  <p:sldLayoutId id="2147483818" r:id="rId13"/>
    <p:sldLayoutId id="2147483819" r:id="rId14"/>
  </p:sldLayoutIdLst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  <p:txStyles>
    <p:titleStyle>
      <a:lvl1pPr algn="l" defTabSz="685745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36" indent="-171436" algn="l" defTabSz="685745" rtl="0" eaLnBrk="1" latinLnBrk="0" hangingPunct="1">
        <a:lnSpc>
          <a:spcPct val="90000"/>
        </a:lnSpc>
        <a:spcBef>
          <a:spcPts val="749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09" indent="-171436" algn="l" defTabSz="685745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81" indent="-171436" algn="l" defTabSz="685745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54" indent="-171436" algn="l" defTabSz="685745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26" indent="-171436" algn="l" defTabSz="685745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99" indent="-171436" algn="l" defTabSz="685745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72" indent="-171436" algn="l" defTabSz="685745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44" indent="-171436" algn="l" defTabSz="685745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17" indent="-171436" algn="l" defTabSz="685745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3" algn="l" defTabSz="68574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5" algn="l" defTabSz="68574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18" algn="l" defTabSz="68574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0" algn="l" defTabSz="68574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63" algn="l" defTabSz="68574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35" algn="l" defTabSz="68574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08" algn="l" defTabSz="68574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80" algn="l" defTabSz="68574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audio" Target="../media/audio3.wav"/><Relationship Id="rId7" Type="http://schemas.openxmlformats.org/officeDocument/2006/relationships/slide" Target="slide1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image" Target="../media/image12.wmf"/><Relationship Id="rId5" Type="http://schemas.openxmlformats.org/officeDocument/2006/relationships/audio" Target="../media/audio4.wav"/><Relationship Id="rId10" Type="http://schemas.openxmlformats.org/officeDocument/2006/relationships/image" Target="../media/image11.wmf"/><Relationship Id="rId4" Type="http://schemas.openxmlformats.org/officeDocument/2006/relationships/slide" Target="slide16.xml"/><Relationship Id="rId9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3.bin"/><Relationship Id="rId4" Type="http://schemas.openxmlformats.org/officeDocument/2006/relationships/slide" Target="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4.bin"/><Relationship Id="rId4" Type="http://schemas.openxmlformats.org/officeDocument/2006/relationships/slide" Target="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mailto:batura@consulta.sk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5" Type="http://schemas.openxmlformats.org/officeDocument/2006/relationships/slide" Target="slide14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 rtlCol="0"/>
          <a:lstStyle/>
          <a:p>
            <a:pPr>
              <a:defRPr/>
            </a:pPr>
            <a:r>
              <a:rPr lang="sk-SK" smtClean="0">
                <a:solidFill>
                  <a:schemeClr val="tx1"/>
                </a:solidFill>
              </a:rPr>
              <a:t>Normalizovaná úprava písomností</a:t>
            </a:r>
            <a:endParaRPr lang="sk-SK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sk-SK" altLang="sk-SK" sz="3599"/>
              <a:t>Obchodné a úradné listy</a:t>
            </a:r>
            <a:endParaRPr lang="sk-SK" altLang="sk-SK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279525" y="4918075"/>
            <a:ext cx="2699778" cy="830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sk-SK" altLang="sk-SK" sz="2399" dirty="0"/>
          </a:p>
          <a:p>
            <a:r>
              <a:rPr lang="sk-SK" altLang="sk-SK" sz="2399" dirty="0"/>
              <a:t>ADK pre 3. roč. OA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SAN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175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SAN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675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SAN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 advAuto="0"/>
      <p:bldP spid="11268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33845" y="228600"/>
            <a:ext cx="7886700" cy="1325562"/>
          </a:xfrm>
        </p:spPr>
        <p:txBody>
          <a:bodyPr rtlCol="0"/>
          <a:lstStyle/>
          <a:p>
            <a:pPr>
              <a:defRPr/>
            </a:pPr>
            <a:r>
              <a:rPr lang="sk-SK" sz="3200" b="1" dirty="0"/>
              <a:t>	      Zásady písania adresy prijímateľa</a:t>
            </a:r>
            <a:endParaRPr lang="sk-SK" dirty="0" smtClean="0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319404" y="1690688"/>
            <a:ext cx="8905002" cy="4522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Wingdings" pitchFamily="2" charset="2"/>
              <a:buChar char="ü"/>
            </a:pPr>
            <a:r>
              <a:rPr lang="sk-SK" altLang="sk-SK" sz="2000" dirty="0">
                <a:solidFill>
                  <a:srgbClr val="3366CC"/>
                </a:solidFill>
              </a:rPr>
              <a:t> </a:t>
            </a:r>
            <a:r>
              <a:rPr lang="sk-SK" altLang="sk-SK" sz="2399" dirty="0">
                <a:solidFill>
                  <a:srgbClr val="3366CC"/>
                </a:solidFill>
              </a:rPr>
              <a:t>adresa sa píše rovnakým druhom písma</a:t>
            </a:r>
          </a:p>
          <a:p>
            <a:pPr>
              <a:buFont typeface="Wingdings" pitchFamily="2" charset="2"/>
              <a:buChar char="ü"/>
            </a:pPr>
            <a:r>
              <a:rPr lang="sk-SK" altLang="sk-SK" sz="2399" dirty="0"/>
              <a:t> adresa sa začína písať veľkým písmenom</a:t>
            </a:r>
          </a:p>
          <a:p>
            <a:pPr>
              <a:buFont typeface="Wingdings" pitchFamily="2" charset="2"/>
              <a:buChar char="ü"/>
            </a:pPr>
            <a:r>
              <a:rPr lang="sk-SK" altLang="sk-SK" sz="2399" dirty="0">
                <a:solidFill>
                  <a:srgbClr val="3366CC"/>
                </a:solidFill>
              </a:rPr>
              <a:t> všetky riadky adresy sa píšu od ľavej zvislice</a:t>
            </a:r>
          </a:p>
          <a:p>
            <a:pPr>
              <a:buFont typeface="Wingdings" pitchFamily="2" charset="2"/>
              <a:buChar char="ü"/>
            </a:pPr>
            <a:r>
              <a:rPr lang="sk-SK" altLang="sk-SK" sz="2399" dirty="0"/>
              <a:t> v adrese sa nepoužíva podčiarkovanie, tučné ani riedené písmo</a:t>
            </a:r>
          </a:p>
          <a:p>
            <a:pPr>
              <a:buFont typeface="Wingdings" pitchFamily="2" charset="2"/>
              <a:buChar char="ü"/>
            </a:pPr>
            <a:r>
              <a:rPr lang="sk-SK" altLang="sk-SK" sz="2399" dirty="0">
                <a:solidFill>
                  <a:srgbClr val="3366CC"/>
                </a:solidFill>
              </a:rPr>
              <a:t> na konci riadku sa nepíše interpunkčné znamienko</a:t>
            </a:r>
          </a:p>
          <a:p>
            <a:pPr>
              <a:buFont typeface="Wingdings" pitchFamily="2" charset="2"/>
              <a:buChar char="ü"/>
            </a:pPr>
            <a:r>
              <a:rPr lang="sk-SK" altLang="sk-SK" sz="2399" dirty="0"/>
              <a:t> ak sú v riadku dva údaje, oddelia sa čiarkou</a:t>
            </a:r>
          </a:p>
          <a:p>
            <a:pPr>
              <a:buFont typeface="Wingdings" pitchFamily="2" charset="2"/>
              <a:buChar char="ü"/>
            </a:pPr>
            <a:r>
              <a:rPr lang="sk-SK" altLang="sk-SK" sz="2399" dirty="0">
                <a:solidFill>
                  <a:srgbClr val="3366CC"/>
                </a:solidFill>
              </a:rPr>
              <a:t> názov ulice, námestia atď. sa píšu veľkým začiatočným písmenom</a:t>
            </a:r>
          </a:p>
          <a:p>
            <a:pPr>
              <a:buFont typeface="Wingdings" pitchFamily="2" charset="2"/>
              <a:buChar char="ü"/>
            </a:pPr>
            <a:r>
              <a:rPr lang="sk-SK" altLang="sk-SK" sz="2399" dirty="0"/>
              <a:t> pred názvom ulice sa nepíše skratka ul.</a:t>
            </a:r>
          </a:p>
          <a:p>
            <a:pPr>
              <a:buFont typeface="Monotype Sorts" pitchFamily="2" charset="2"/>
              <a:buNone/>
            </a:pPr>
            <a:r>
              <a:rPr lang="sk-SK" altLang="sk-SK" sz="2399" dirty="0"/>
              <a:t>     (ak slovo Ulica nie je súčasťou názvu ulice s veľkým „U“)</a:t>
            </a:r>
          </a:p>
          <a:p>
            <a:pPr>
              <a:buFont typeface="Wingdings" pitchFamily="2" charset="2"/>
              <a:buChar char="ü"/>
            </a:pPr>
            <a:r>
              <a:rPr lang="sk-SK" altLang="sk-SK" sz="2399" dirty="0">
                <a:solidFill>
                  <a:srgbClr val="3366CC"/>
                </a:solidFill>
              </a:rPr>
              <a:t> PSČ sa píše vľavo od dodávacej pošty od ľavej zvislice</a:t>
            </a:r>
          </a:p>
          <a:p>
            <a:pPr>
              <a:buFont typeface="Wingdings" pitchFamily="2" charset="2"/>
              <a:buChar char="ü"/>
            </a:pPr>
            <a:r>
              <a:rPr lang="sk-SK" altLang="sk-SK" sz="2399" dirty="0"/>
              <a:t> PSČ  je zložené z trojčíslia a </a:t>
            </a:r>
            <a:r>
              <a:rPr lang="sk-SK" altLang="sk-SK" sz="2399" dirty="0" err="1"/>
              <a:t>dvojčíslia</a:t>
            </a:r>
            <a:r>
              <a:rPr lang="sk-SK" altLang="sk-SK" sz="2399" dirty="0"/>
              <a:t> s jednou medzerou</a:t>
            </a:r>
          </a:p>
          <a:p>
            <a:pPr>
              <a:buFont typeface="Wingdings" pitchFamily="2" charset="2"/>
              <a:buChar char="ü"/>
            </a:pPr>
            <a:r>
              <a:rPr lang="sk-SK" altLang="sk-SK" sz="2399" dirty="0">
                <a:solidFill>
                  <a:srgbClr val="3366CC"/>
                </a:solidFill>
              </a:rPr>
              <a:t> medzi PSČ a názvom dodávacej pošty sa vynechávajú dve medzery </a:t>
            </a:r>
          </a:p>
        </p:txBody>
      </p:sp>
      <p:pic>
        <p:nvPicPr>
          <p:cNvPr id="32772" name="Picture 4" descr="SY01265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80575"/>
            <a:ext cx="666750" cy="1411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583909" y="228600"/>
            <a:ext cx="153603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kumimoji="1" lang="sk-SK" altLang="sk-SK" sz="1400" dirty="0">
                <a:latin typeface="Arial" pitchFamily="34" charset="0"/>
                <a:cs typeface="Arial" pitchFamily="34" charset="0"/>
              </a:rPr>
              <a:t>JUB KASTACO</a:t>
            </a:r>
          </a:p>
          <a:p>
            <a:pPr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kumimoji="1" lang="sk-SK" altLang="sk-SK" sz="1400" dirty="0">
                <a:latin typeface="Arial" pitchFamily="34" charset="0"/>
                <a:cs typeface="Arial" pitchFamily="34" charset="0"/>
              </a:rPr>
              <a:t>spol. s r. o.</a:t>
            </a:r>
          </a:p>
          <a:p>
            <a:pPr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kumimoji="1" lang="sk-SK" altLang="sk-SK" sz="1400" dirty="0" err="1">
                <a:latin typeface="Arial" pitchFamily="34" charset="0"/>
                <a:cs typeface="Arial" pitchFamily="34" charset="0"/>
              </a:rPr>
              <a:t>Langsfeldova</a:t>
            </a:r>
            <a:r>
              <a:rPr kumimoji="1" lang="sk-SK" altLang="sk-SK" sz="1400" dirty="0">
                <a:latin typeface="Arial" pitchFamily="34" charset="0"/>
                <a:cs typeface="Arial" pitchFamily="34" charset="0"/>
              </a:rPr>
              <a:t> 3</a:t>
            </a:r>
          </a:p>
          <a:p>
            <a:pPr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kumimoji="1" lang="sk-SK" altLang="sk-SK" sz="1400" dirty="0">
                <a:latin typeface="Arial" pitchFamily="34" charset="0"/>
                <a:cs typeface="Arial" pitchFamily="34" charset="0"/>
              </a:rPr>
              <a:t>036 01  Martin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endParaRPr kumimoji="1" lang="sk-SK" altLang="sk-SK" sz="799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endParaRPr kumimoji="1" lang="sk-SK" altLang="sk-SK" sz="14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endParaRPr kumimoji="1" lang="cs-CZ" altLang="sk-SK" sz="799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587759" y="1368423"/>
            <a:ext cx="1536030" cy="1369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kumimoji="1" lang="sk-SK" altLang="sk-SK" sz="1400" dirty="0" smtClean="0">
                <a:latin typeface="Arial" pitchFamily="34" charset="0"/>
                <a:cs typeface="Arial" pitchFamily="34" charset="0"/>
              </a:rPr>
              <a:t>JUB </a:t>
            </a:r>
            <a:r>
              <a:rPr kumimoji="1" lang="sk-SK" altLang="sk-SK" sz="1400" dirty="0">
                <a:latin typeface="Arial" pitchFamily="34" charset="0"/>
                <a:cs typeface="Arial" pitchFamily="34" charset="0"/>
              </a:rPr>
              <a:t>KASTACO</a:t>
            </a:r>
          </a:p>
          <a:p>
            <a:pPr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kumimoji="1" lang="sk-SK" altLang="sk-SK" sz="1400" dirty="0">
                <a:latin typeface="Arial" pitchFamily="34" charset="0"/>
                <a:cs typeface="Arial" pitchFamily="34" charset="0"/>
              </a:rPr>
              <a:t>spol. s r. o.</a:t>
            </a:r>
          </a:p>
          <a:p>
            <a:pPr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kumimoji="1" lang="sk-SK" altLang="sk-SK" sz="1400" dirty="0" smtClean="0">
                <a:latin typeface="Arial" pitchFamily="34" charset="0"/>
                <a:cs typeface="Arial" pitchFamily="34" charset="0"/>
              </a:rPr>
              <a:t>Ivan Drobný</a:t>
            </a:r>
          </a:p>
          <a:p>
            <a:pPr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kumimoji="1" lang="sk-SK" altLang="sk-SK" sz="1400" dirty="0" smtClean="0">
                <a:latin typeface="Arial" pitchFamily="34" charset="0"/>
                <a:cs typeface="Arial" pitchFamily="34" charset="0"/>
              </a:rPr>
              <a:t>konateľ</a:t>
            </a:r>
          </a:p>
          <a:p>
            <a:pPr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kumimoji="1" lang="sk-SK" altLang="sk-SK" sz="1400" dirty="0" err="1" smtClean="0">
                <a:latin typeface="Arial" pitchFamily="34" charset="0"/>
                <a:cs typeface="Arial" pitchFamily="34" charset="0"/>
              </a:rPr>
              <a:t>Langsfeldova</a:t>
            </a:r>
            <a:r>
              <a:rPr kumimoji="1" lang="sk-SK" altLang="sk-SK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1" lang="sk-SK" altLang="sk-SK" sz="1400" dirty="0">
                <a:latin typeface="Arial" pitchFamily="34" charset="0"/>
                <a:cs typeface="Arial" pitchFamily="34" charset="0"/>
              </a:rPr>
              <a:t>3</a:t>
            </a:r>
          </a:p>
          <a:p>
            <a:pPr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kumimoji="1" lang="sk-SK" altLang="sk-SK" sz="1400" dirty="0">
                <a:latin typeface="Arial" pitchFamily="34" charset="0"/>
                <a:cs typeface="Arial" pitchFamily="34" charset="0"/>
              </a:rPr>
              <a:t>036 01  Martin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endParaRPr kumimoji="1" lang="sk-SK" altLang="sk-SK" sz="799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endParaRPr kumimoji="1" lang="sk-SK" altLang="sk-SK" sz="14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endParaRPr kumimoji="1" lang="cs-CZ" altLang="sk-SK" sz="799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25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25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utoUpdateAnimBg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-432955" y="45720"/>
            <a:ext cx="7886700" cy="1325562"/>
          </a:xfrm>
        </p:spPr>
        <p:txBody>
          <a:bodyPr rtlCol="0"/>
          <a:lstStyle/>
          <a:p>
            <a:pPr algn="ctr">
              <a:defRPr/>
            </a:pPr>
            <a:r>
              <a:rPr lang="sk-SK" dirty="0" smtClean="0"/>
              <a:t>Údaje o druhu zásielky a spôsobe zaobchádzania so zásielkou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54709" y="1571597"/>
            <a:ext cx="8873968" cy="95410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2800" b="1" dirty="0"/>
              <a:t>Druh zásielky, spôsob distribúcie a požadované </a:t>
            </a:r>
            <a:r>
              <a:rPr lang="sk-SK" altLang="sk-SK" sz="2800" b="1" dirty="0" err="1"/>
              <a:t>zaobchá</a:t>
            </a:r>
            <a:r>
              <a:rPr lang="sk-SK" altLang="sk-SK" sz="2800" b="1" dirty="0"/>
              <a:t>-</a:t>
            </a:r>
            <a:br>
              <a:rPr lang="sk-SK" altLang="sk-SK" sz="2800" b="1" dirty="0"/>
            </a:br>
            <a:r>
              <a:rPr lang="sk-SK" altLang="sk-SK" sz="2800" b="1" dirty="0" err="1"/>
              <a:t>dzanie</a:t>
            </a:r>
            <a:r>
              <a:rPr lang="sk-SK" altLang="sk-SK" sz="2800" b="1" dirty="0"/>
              <a:t> so zásielkou sa môžu označiť týmito údajmi:</a:t>
            </a:r>
            <a:endParaRPr lang="sk-SK" altLang="sk-SK" sz="2399" dirty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215421" y="2470421"/>
            <a:ext cx="6952544" cy="267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3682705" algn="l"/>
              </a:tabLst>
            </a:pPr>
            <a:endParaRPr lang="sk-SK" altLang="sk-SK" sz="2399" dirty="0"/>
          </a:p>
          <a:p>
            <a:pPr>
              <a:tabLst>
                <a:tab pos="3682705" algn="l"/>
              </a:tabLst>
            </a:pPr>
            <a:r>
              <a:rPr lang="sk-SK" altLang="sk-SK" sz="2399" dirty="0"/>
              <a:t>	</a:t>
            </a:r>
            <a:r>
              <a:rPr lang="sk-SK" altLang="sk-SK" sz="2399" dirty="0" smtClean="0">
                <a:solidFill>
                  <a:schemeClr val="accent4"/>
                </a:solidFill>
              </a:rPr>
              <a:t>V </a:t>
            </a:r>
            <a:r>
              <a:rPr lang="sk-SK" altLang="sk-SK" sz="2399" dirty="0">
                <a:solidFill>
                  <a:schemeClr val="accent4"/>
                </a:solidFill>
              </a:rPr>
              <a:t>medzinárodnom styku </a:t>
            </a:r>
          </a:p>
          <a:p>
            <a:pPr>
              <a:tabLst>
                <a:tab pos="3682705" algn="l"/>
              </a:tabLst>
            </a:pPr>
            <a:endParaRPr lang="sk-SK" altLang="sk-SK" sz="2399" dirty="0">
              <a:solidFill>
                <a:schemeClr val="accent4"/>
              </a:solidFill>
            </a:endParaRPr>
          </a:p>
          <a:p>
            <a:pPr>
              <a:buFontTx/>
              <a:buChar char="*"/>
              <a:tabLst>
                <a:tab pos="3682705" algn="l"/>
              </a:tabLst>
            </a:pPr>
            <a:r>
              <a:rPr lang="sk-SK" altLang="sk-SK" sz="2399" dirty="0"/>
              <a:t> 1</a:t>
            </a:r>
            <a:r>
              <a:rPr lang="sk-SK" altLang="sk-SK" sz="2399" dirty="0"/>
              <a:t>. </a:t>
            </a:r>
            <a:r>
              <a:rPr lang="sk-SK" altLang="sk-SK" sz="2399" dirty="0"/>
              <a:t>trieda	</a:t>
            </a:r>
            <a:r>
              <a:rPr lang="sk-SK" altLang="sk-SK" sz="2399" dirty="0">
                <a:solidFill>
                  <a:srgbClr val="FFCC00"/>
                </a:solidFill>
              </a:rPr>
              <a:t>1. </a:t>
            </a:r>
            <a:r>
              <a:rPr lang="sk-SK" altLang="sk-SK" sz="2399" dirty="0" err="1">
                <a:solidFill>
                  <a:srgbClr val="FFCC00"/>
                </a:solidFill>
              </a:rPr>
              <a:t>classe</a:t>
            </a:r>
            <a:endParaRPr lang="sk-SK" altLang="sk-SK" sz="2399" dirty="0">
              <a:solidFill>
                <a:srgbClr val="FFCC00"/>
              </a:solidFill>
            </a:endParaRPr>
          </a:p>
          <a:p>
            <a:pPr>
              <a:buFontTx/>
              <a:buChar char="*"/>
            </a:pPr>
            <a:r>
              <a:rPr lang="sk-SK" altLang="sk-SK" sz="2399" dirty="0"/>
              <a:t> Doporučene</a:t>
            </a:r>
            <a:r>
              <a:rPr lang="sk-SK" altLang="sk-SK" sz="2399" dirty="0"/>
              <a:t>			</a:t>
            </a:r>
            <a:r>
              <a:rPr lang="sk-SK" altLang="sk-SK" sz="2399" dirty="0" err="1">
                <a:solidFill>
                  <a:schemeClr val="accent4"/>
                </a:solidFill>
              </a:rPr>
              <a:t>Recommandé</a:t>
            </a:r>
            <a:endParaRPr lang="sk-SK" altLang="sk-SK" sz="2399" dirty="0">
              <a:solidFill>
                <a:schemeClr val="accent4"/>
              </a:solidFill>
            </a:endParaRPr>
          </a:p>
          <a:p>
            <a:pPr>
              <a:buFontTx/>
              <a:buChar char="*"/>
            </a:pPr>
            <a:r>
              <a:rPr lang="sk-SK" altLang="sk-SK" sz="2399" dirty="0"/>
              <a:t> (prednostne)</a:t>
            </a:r>
            <a:r>
              <a:rPr lang="sk-SK" altLang="sk-SK" sz="2399" dirty="0"/>
              <a:t>	</a:t>
            </a:r>
            <a:r>
              <a:rPr lang="sk-SK" altLang="sk-SK" sz="2399" dirty="0"/>
              <a:t>- do cudziny</a:t>
            </a:r>
            <a:r>
              <a:rPr lang="sk-SK" altLang="sk-SK" sz="2399" dirty="0"/>
              <a:t>	</a:t>
            </a:r>
            <a:r>
              <a:rPr lang="sk-SK" altLang="sk-SK" sz="2399" dirty="0" err="1">
                <a:solidFill>
                  <a:schemeClr val="accent4"/>
                </a:solidFill>
              </a:rPr>
              <a:t>Prioritaire</a:t>
            </a:r>
            <a:endParaRPr lang="sk-SK" altLang="sk-SK" sz="2399" dirty="0">
              <a:solidFill>
                <a:schemeClr val="accent2"/>
              </a:solidFill>
            </a:endParaRPr>
          </a:p>
          <a:p>
            <a:pPr>
              <a:buFontTx/>
              <a:buChar char="*"/>
            </a:pPr>
            <a:r>
              <a:rPr lang="sk-SK" altLang="sk-SK" sz="2399" dirty="0"/>
              <a:t> </a:t>
            </a:r>
            <a:r>
              <a:rPr lang="sk-SK" altLang="sk-SK" sz="2399" dirty="0"/>
              <a:t>(letecky) </a:t>
            </a:r>
            <a:r>
              <a:rPr lang="sk-SK" altLang="sk-SK" sz="2399" dirty="0"/>
              <a:t>- do cudziny	</a:t>
            </a:r>
            <a:r>
              <a:rPr lang="sk-SK" altLang="sk-SK" sz="2399" dirty="0">
                <a:solidFill>
                  <a:schemeClr val="accent4"/>
                </a:solidFill>
              </a:rPr>
              <a:t>Par </a:t>
            </a:r>
            <a:r>
              <a:rPr lang="sk-SK" altLang="sk-SK" sz="2399" dirty="0" err="1">
                <a:solidFill>
                  <a:schemeClr val="accent4"/>
                </a:solidFill>
              </a:rPr>
              <a:t>avion</a:t>
            </a:r>
            <a:endParaRPr lang="sk-SK" altLang="sk-SK" sz="2399" dirty="0">
              <a:solidFill>
                <a:schemeClr val="accent4"/>
              </a:solidFill>
            </a:endParaRPr>
          </a:p>
        </p:txBody>
      </p:sp>
      <p:pic>
        <p:nvPicPr>
          <p:cNvPr id="16389" name="Picture 5" descr="BD05680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1" y="5493147"/>
            <a:ext cx="1757363" cy="139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6" descr="BD07281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4675584"/>
            <a:ext cx="1597025" cy="183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705600" y="242710"/>
            <a:ext cx="2330896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kumimoji="1" lang="sk-SK" altLang="sk-SK" sz="1600" dirty="0">
                <a:latin typeface="Arial" pitchFamily="34" charset="0"/>
                <a:cs typeface="Arial" pitchFamily="34" charset="0"/>
              </a:rPr>
              <a:t>Doporučene</a:t>
            </a:r>
          </a:p>
          <a:p>
            <a:pPr>
              <a:buClr>
                <a:schemeClr val="accent1"/>
              </a:buClr>
              <a:buSzPct val="90000"/>
              <a:buFont typeface="Wingdings" pitchFamily="2" charset="2"/>
              <a:buNone/>
            </a:pPr>
            <a:endParaRPr kumimoji="1" lang="sk-SK" altLang="sk-SK" sz="1600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1"/>
              </a:buClr>
              <a:buSzPct val="90000"/>
            </a:pPr>
            <a:r>
              <a:rPr kumimoji="1" lang="sk-SK" altLang="sk-SK" sz="1600" dirty="0">
                <a:latin typeface="Arial" pitchFamily="34" charset="0"/>
                <a:cs typeface="Arial" pitchFamily="34" charset="0"/>
              </a:rPr>
              <a:t>1. </a:t>
            </a:r>
            <a:r>
              <a:rPr kumimoji="1" lang="sk-SK" altLang="sk-SK" sz="1600" dirty="0">
                <a:latin typeface="Arial" pitchFamily="34" charset="0"/>
                <a:cs typeface="Arial" pitchFamily="34" charset="0"/>
              </a:rPr>
              <a:t>t</a:t>
            </a:r>
            <a:r>
              <a:rPr kumimoji="1" lang="sk-SK" altLang="sk-SK" sz="1600" dirty="0" smtClean="0">
                <a:latin typeface="Arial" pitchFamily="34" charset="0"/>
                <a:cs typeface="Arial" pitchFamily="34" charset="0"/>
              </a:rPr>
              <a:t>rieda   </a:t>
            </a:r>
            <a:r>
              <a:rPr kumimoji="1" lang="sk-SK" altLang="sk-SK" sz="1600" dirty="0">
                <a:latin typeface="Arial" pitchFamily="34" charset="0"/>
                <a:cs typeface="Arial" pitchFamily="34" charset="0"/>
              </a:rPr>
              <a:t>Doporučene</a:t>
            </a:r>
            <a:endParaRPr kumimoji="1" lang="cs-CZ" altLang="sk-SK" sz="799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/>
      <p:bldP spid="16388" grpId="0" autoUpdateAnimBg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70875" y="188640"/>
            <a:ext cx="878798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sk-SK" altLang="sk-SK" sz="2399" b="1" dirty="0"/>
              <a:t> </a:t>
            </a:r>
            <a:r>
              <a:rPr lang="sk-SK" altLang="sk-SK" sz="3200" b="1" dirty="0">
                <a:solidFill>
                  <a:schemeClr val="tx2"/>
                </a:solidFill>
              </a:rPr>
              <a:t>Údaje o druhu zásielky a spôsobe zaobchádzania</a:t>
            </a:r>
            <a:br>
              <a:rPr lang="sk-SK" altLang="sk-SK" sz="3200" b="1" dirty="0">
                <a:solidFill>
                  <a:schemeClr val="tx2"/>
                </a:solidFill>
              </a:rPr>
            </a:br>
            <a:r>
              <a:rPr lang="sk-SK" altLang="sk-SK" sz="3200" b="1" dirty="0">
                <a:solidFill>
                  <a:schemeClr val="tx2"/>
                </a:solidFill>
              </a:rPr>
              <a:t>so zásielkou v liste – zásady písania</a:t>
            </a:r>
            <a:endParaRPr lang="sk-SK" altLang="sk-SK" sz="2399" dirty="0">
              <a:solidFill>
                <a:schemeClr val="tx2"/>
              </a:solidFill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295401" y="1895482"/>
            <a:ext cx="7576113" cy="3384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•"/>
            </a:pPr>
            <a:r>
              <a:rPr lang="sk-SK" altLang="sk-SK" sz="2399" dirty="0"/>
              <a:t> l cm nad </a:t>
            </a:r>
            <a:r>
              <a:rPr lang="sk-SK" altLang="sk-SK" sz="2399" dirty="0" err="1"/>
              <a:t>adresové</a:t>
            </a:r>
            <a:r>
              <a:rPr lang="sk-SK" altLang="sk-SK" sz="2399" dirty="0"/>
              <a:t> pásmo</a:t>
            </a:r>
          </a:p>
          <a:p>
            <a:pPr>
              <a:buFontTx/>
              <a:buChar char="•"/>
            </a:pPr>
            <a:endParaRPr lang="sk-SK" altLang="sk-SK" sz="1400" dirty="0"/>
          </a:p>
          <a:p>
            <a:pPr>
              <a:buFontTx/>
              <a:buChar char="•"/>
            </a:pPr>
            <a:r>
              <a:rPr lang="sk-SK" altLang="sk-SK" sz="2399" dirty="0"/>
              <a:t> veľké začiatočné písmená</a:t>
            </a:r>
          </a:p>
          <a:p>
            <a:pPr marL="0" indent="0"/>
            <a:endParaRPr lang="sk-SK" altLang="sk-SK" sz="1400" dirty="0"/>
          </a:p>
          <a:p>
            <a:pPr>
              <a:buFontTx/>
              <a:buChar char="•"/>
            </a:pPr>
            <a:r>
              <a:rPr lang="sk-SK" altLang="sk-SK" sz="2399" dirty="0"/>
              <a:t> nezvýrazňujeme</a:t>
            </a:r>
          </a:p>
          <a:p>
            <a:pPr>
              <a:buFontTx/>
              <a:buChar char="•"/>
            </a:pPr>
            <a:endParaRPr lang="sk-SK" altLang="sk-SK" sz="1400" dirty="0"/>
          </a:p>
          <a:p>
            <a:pPr>
              <a:buFontTx/>
              <a:buChar char="•"/>
            </a:pPr>
            <a:r>
              <a:rPr lang="sk-SK" altLang="sk-SK" sz="2399" dirty="0"/>
              <a:t> na konci nepíšeme  interpunkčné znamienka</a:t>
            </a:r>
          </a:p>
          <a:p>
            <a:endParaRPr lang="sk-SK" altLang="sk-SK" sz="1400" dirty="0"/>
          </a:p>
          <a:p>
            <a:pPr>
              <a:buFontTx/>
              <a:buChar char="•"/>
            </a:pPr>
            <a:r>
              <a:rPr lang="sk-SK" altLang="sk-SK" sz="2399" dirty="0"/>
              <a:t> v listoch sa píšu vo zvislici ako adresa</a:t>
            </a:r>
          </a:p>
          <a:p>
            <a:pPr>
              <a:buFontTx/>
              <a:buChar char="•"/>
            </a:pPr>
            <a:endParaRPr lang="sk-SK" altLang="sk-SK" sz="1400" dirty="0"/>
          </a:p>
          <a:p>
            <a:pPr>
              <a:buFontTx/>
              <a:buChar char="•"/>
            </a:pPr>
            <a:r>
              <a:rPr lang="sk-SK" altLang="sk-SK" sz="2399" dirty="0"/>
              <a:t>  dva údaje sa píšu vedľa seba, medzi nimi sú 2 medzery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752601" y="838200"/>
            <a:ext cx="569387" cy="46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2399"/>
              <a:t>     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584324" y="2174876"/>
            <a:ext cx="261610" cy="46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2399"/>
              <a:t> 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371601" y="419097"/>
            <a:ext cx="7026275" cy="830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sk-SK" altLang="sk-SK" sz="2399" b="1" dirty="0"/>
              <a:t>Ukážky písania adries prijímateľa </a:t>
            </a:r>
          </a:p>
          <a:p>
            <a:pPr algn="ctr"/>
            <a:r>
              <a:rPr lang="sk-SK" altLang="sk-SK" sz="2399" b="1" dirty="0"/>
              <a:t>a dopravných a doručovacích údajov</a:t>
            </a:r>
            <a:endParaRPr lang="sk-SK" altLang="sk-SK" sz="2399" dirty="0">
              <a:hlinkClick r:id="" action="ppaction://hlinkshowjump?jump=nextslide"/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674677" y="1641476"/>
            <a:ext cx="2690160" cy="4462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2399" b="1" dirty="0">
                <a:solidFill>
                  <a:srgbClr val="3366CC"/>
                </a:solidFill>
              </a:rPr>
              <a:t>1. ukážka</a:t>
            </a:r>
            <a:endParaRPr lang="sk-SK" altLang="sk-SK" sz="2399" b="1" dirty="0">
              <a:solidFill>
                <a:srgbClr val="000099"/>
              </a:solidFill>
            </a:endParaRPr>
          </a:p>
          <a:p>
            <a:endParaRPr lang="sk-SK" altLang="sk-SK" sz="2000" dirty="0">
              <a:solidFill>
                <a:srgbClr val="000099"/>
              </a:solidFill>
            </a:endParaRPr>
          </a:p>
          <a:p>
            <a:r>
              <a:rPr lang="sk-SK" altLang="sk-SK" sz="2000" dirty="0"/>
              <a:t>Doporučene</a:t>
            </a:r>
          </a:p>
          <a:p>
            <a:endParaRPr lang="sk-SK" altLang="sk-SK" sz="1800" dirty="0"/>
          </a:p>
          <a:p>
            <a:r>
              <a:rPr lang="sk-SK" altLang="sk-SK" sz="2000" dirty="0"/>
              <a:t>Whirlpool Slovakia</a:t>
            </a:r>
          </a:p>
          <a:p>
            <a:r>
              <a:rPr lang="sk-SK" altLang="sk-SK" sz="2000" dirty="0"/>
              <a:t>akciová spoločnosť</a:t>
            </a:r>
          </a:p>
          <a:p>
            <a:r>
              <a:rPr lang="sk-SK" altLang="sk-SK" sz="2000" dirty="0"/>
              <a:t>Hlavná 1</a:t>
            </a:r>
          </a:p>
          <a:p>
            <a:r>
              <a:rPr lang="sk-SK" altLang="sk-SK" sz="2000" dirty="0"/>
              <a:t>058 92 </a:t>
            </a:r>
            <a:r>
              <a:rPr lang="sk-SK" altLang="sk-SK" sz="2000" dirty="0" smtClean="0"/>
              <a:t>  </a:t>
            </a:r>
            <a:r>
              <a:rPr lang="sk-SK" altLang="sk-SK" sz="2000" dirty="0"/>
              <a:t>Poprad</a:t>
            </a:r>
          </a:p>
          <a:p>
            <a:endParaRPr lang="sk-SK" altLang="sk-SK" sz="2000" dirty="0" smtClean="0">
              <a:solidFill>
                <a:srgbClr val="000099"/>
              </a:solidFill>
            </a:endParaRPr>
          </a:p>
          <a:p>
            <a:r>
              <a:rPr lang="sk-SK" altLang="sk-SK" sz="2000" dirty="0" smtClean="0"/>
              <a:t>Obchodná akadémia</a:t>
            </a:r>
          </a:p>
          <a:p>
            <a:r>
              <a:rPr lang="sk-SK" altLang="sk-SK" sz="2000" dirty="0" smtClean="0"/>
              <a:t>Ing. Darina </a:t>
            </a:r>
            <a:r>
              <a:rPr lang="sk-SK" altLang="sk-SK" sz="2000" dirty="0" err="1" smtClean="0"/>
              <a:t>Šlosarová</a:t>
            </a:r>
            <a:endParaRPr lang="sk-SK" altLang="sk-SK" sz="2000" dirty="0" smtClean="0"/>
          </a:p>
          <a:p>
            <a:r>
              <a:rPr lang="sk-SK" altLang="sk-SK" sz="2000" dirty="0"/>
              <a:t>r</a:t>
            </a:r>
            <a:r>
              <a:rPr lang="sk-SK" altLang="sk-SK" sz="2000" dirty="0" smtClean="0"/>
              <a:t>iaditeľka</a:t>
            </a:r>
          </a:p>
          <a:p>
            <a:r>
              <a:rPr lang="sk-SK" altLang="sk-SK" sz="2000" dirty="0" smtClean="0"/>
              <a:t>Tajovského 25</a:t>
            </a:r>
          </a:p>
          <a:p>
            <a:r>
              <a:rPr lang="sk-SK" altLang="sk-SK" sz="2000" dirty="0" smtClean="0"/>
              <a:t>975 73  Banská Bystrica</a:t>
            </a:r>
            <a:endParaRPr lang="sk-SK" altLang="sk-SK" sz="2000" dirty="0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6186497" y="1676401"/>
            <a:ext cx="2851102" cy="4493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2399" b="1" dirty="0">
                <a:solidFill>
                  <a:srgbClr val="3366CC"/>
                </a:solidFill>
              </a:rPr>
              <a:t>2. ukážka</a:t>
            </a:r>
            <a:endParaRPr lang="sk-SK" altLang="sk-SK" sz="2399" dirty="0">
              <a:solidFill>
                <a:srgbClr val="000099"/>
              </a:solidFill>
            </a:endParaRPr>
          </a:p>
          <a:p>
            <a:endParaRPr lang="sk-SK" altLang="sk-SK" sz="2399" dirty="0">
              <a:solidFill>
                <a:srgbClr val="000099"/>
              </a:solidFill>
            </a:endParaRPr>
          </a:p>
          <a:p>
            <a:r>
              <a:rPr lang="sk-SK" altLang="sk-SK" sz="2000" dirty="0"/>
              <a:t>Doporučene  </a:t>
            </a:r>
          </a:p>
          <a:p>
            <a:endParaRPr lang="sk-SK" altLang="sk-SK" sz="1800" dirty="0"/>
          </a:p>
          <a:p>
            <a:r>
              <a:rPr lang="sk-SK" altLang="sk-SK" sz="2000" dirty="0"/>
              <a:t>Vážený pán</a:t>
            </a:r>
            <a:endParaRPr lang="sk-SK" altLang="sk-SK" sz="2000" dirty="0"/>
          </a:p>
          <a:p>
            <a:r>
              <a:rPr lang="sk-SK" altLang="sk-SK" sz="2000" dirty="0"/>
              <a:t>Mgr. Andrej </a:t>
            </a:r>
            <a:r>
              <a:rPr lang="sk-SK" altLang="sk-SK" sz="2000" dirty="0" err="1"/>
              <a:t>Jariabek</a:t>
            </a:r>
            <a:endParaRPr lang="sk-SK" altLang="sk-SK" sz="2000" dirty="0"/>
          </a:p>
          <a:p>
            <a:r>
              <a:rPr lang="sk-SK" altLang="sk-SK" sz="2000" dirty="0"/>
              <a:t>METIS</a:t>
            </a:r>
            <a:r>
              <a:rPr lang="sk-SK" altLang="sk-SK" sz="2000" dirty="0" smtClean="0"/>
              <a:t>,  </a:t>
            </a:r>
            <a:r>
              <a:rPr lang="sk-SK" altLang="sk-SK" sz="2000" dirty="0"/>
              <a:t>s</a:t>
            </a:r>
            <a:r>
              <a:rPr lang="sk-SK" altLang="sk-SK" sz="2000" dirty="0" smtClean="0"/>
              <a:t>.  </a:t>
            </a:r>
            <a:r>
              <a:rPr lang="sk-SK" altLang="sk-SK" sz="2000" dirty="0"/>
              <a:t>r</a:t>
            </a:r>
            <a:r>
              <a:rPr lang="sk-SK" altLang="sk-SK" sz="2000" dirty="0" smtClean="0"/>
              <a:t>.  </a:t>
            </a:r>
            <a:r>
              <a:rPr lang="sk-SK" altLang="sk-SK" sz="2000" dirty="0"/>
              <a:t>o.</a:t>
            </a:r>
          </a:p>
          <a:p>
            <a:r>
              <a:rPr lang="sk-SK" altLang="sk-SK" sz="2000" dirty="0"/>
              <a:t>Letná 61</a:t>
            </a:r>
          </a:p>
          <a:p>
            <a:r>
              <a:rPr lang="sk-SK" altLang="sk-SK" sz="2000" dirty="0"/>
              <a:t>052 01  Spišská Nová </a:t>
            </a:r>
            <a:r>
              <a:rPr lang="sk-SK" altLang="sk-SK" sz="2000" dirty="0" smtClean="0"/>
              <a:t>Ves</a:t>
            </a:r>
          </a:p>
          <a:p>
            <a:endParaRPr lang="sk-SK" altLang="sk-SK" sz="2000" dirty="0" smtClean="0"/>
          </a:p>
          <a:p>
            <a:r>
              <a:rPr lang="sk-SK" altLang="sk-SK" sz="2000" dirty="0" smtClean="0"/>
              <a:t>ŠKOLEX,  s.  r.  o.</a:t>
            </a:r>
          </a:p>
          <a:p>
            <a:r>
              <a:rPr lang="sk-SK" altLang="sk-SK" sz="2000" dirty="0" smtClean="0"/>
              <a:t>odd. marketingu</a:t>
            </a:r>
          </a:p>
          <a:p>
            <a:r>
              <a:rPr lang="sk-SK" altLang="sk-SK" sz="2000" dirty="0" smtClean="0"/>
              <a:t>Horárska 12</a:t>
            </a:r>
          </a:p>
          <a:p>
            <a:r>
              <a:rPr lang="sk-SK" altLang="sk-SK" sz="2000" dirty="0" smtClean="0"/>
              <a:t>821 01  Bratislava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400426" y="3810000"/>
            <a:ext cx="2771913" cy="2615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2399" b="1" dirty="0">
                <a:solidFill>
                  <a:srgbClr val="3366CC"/>
                </a:solidFill>
              </a:rPr>
              <a:t>3. ukážka</a:t>
            </a:r>
            <a:endParaRPr lang="sk-SK" altLang="sk-SK" sz="2399" dirty="0">
              <a:solidFill>
                <a:srgbClr val="000099"/>
              </a:solidFill>
            </a:endParaRPr>
          </a:p>
          <a:p>
            <a:endParaRPr lang="sk-SK" altLang="sk-SK" sz="2000" dirty="0">
              <a:solidFill>
                <a:srgbClr val="000099"/>
              </a:solidFill>
            </a:endParaRPr>
          </a:p>
          <a:p>
            <a:r>
              <a:rPr lang="sk-SK" altLang="sk-SK" sz="2000" dirty="0"/>
              <a:t>Par </a:t>
            </a:r>
            <a:r>
              <a:rPr lang="sk-SK" altLang="sk-SK" sz="2000" dirty="0" err="1"/>
              <a:t>avion</a:t>
            </a:r>
            <a:endParaRPr lang="sk-SK" altLang="sk-SK" sz="2000" dirty="0"/>
          </a:p>
          <a:p>
            <a:endParaRPr lang="sk-SK" altLang="sk-SK" sz="1800" dirty="0"/>
          </a:p>
          <a:p>
            <a:r>
              <a:rPr lang="sk-SK" altLang="sk-SK" sz="2000" dirty="0"/>
              <a:t>MUCOS </a:t>
            </a:r>
            <a:r>
              <a:rPr lang="sk-SK" altLang="sk-SK" sz="2000" dirty="0" err="1"/>
              <a:t>Pharma</a:t>
            </a:r>
            <a:r>
              <a:rPr lang="sk-SK" altLang="sk-SK" sz="2000" dirty="0"/>
              <a:t> </a:t>
            </a:r>
            <a:r>
              <a:rPr lang="sk-SK" altLang="sk-SK" sz="2000" dirty="0" err="1"/>
              <a:t>GmbH</a:t>
            </a:r>
            <a:r>
              <a:rPr lang="sk-SK" altLang="sk-SK" sz="2000" dirty="0"/>
              <a:t> </a:t>
            </a:r>
          </a:p>
          <a:p>
            <a:r>
              <a:rPr lang="sk-SK" altLang="sk-SK" sz="2000" dirty="0" err="1"/>
              <a:t>Malvenweg</a:t>
            </a:r>
            <a:r>
              <a:rPr lang="sk-SK" altLang="sk-SK" sz="2000" dirty="0"/>
              <a:t> 2</a:t>
            </a:r>
          </a:p>
          <a:p>
            <a:r>
              <a:rPr lang="sk-SK" altLang="sk-SK" sz="2000" dirty="0"/>
              <a:t>D-82538 GERETSRIED</a:t>
            </a:r>
          </a:p>
          <a:p>
            <a:r>
              <a:rPr lang="sk-SK" altLang="sk-SK" sz="2000" dirty="0"/>
              <a:t>DEUTSCHLAND</a:t>
            </a:r>
          </a:p>
        </p:txBody>
      </p:sp>
      <p:pic>
        <p:nvPicPr>
          <p:cNvPr id="20492" name="Picture 12" descr="BD0715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599" y="1981202"/>
            <a:ext cx="1646239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SAN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SAN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46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SAN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81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SAN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withGroup">
                            <p:stCondLst>
                              <p:cond delay="5500"/>
                            </p:stCondLst>
                            <p:childTnLst>
                              <p:par>
                                <p:cTn id="3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autoUpdateAnimBg="0"/>
      <p:bldP spid="20487" grpId="0" autoUpdateAnimBg="0"/>
      <p:bldP spid="20488" grpId="0" autoUpdateAnimBg="0"/>
      <p:bldP spid="20489" grpId="0" autoUpdateAnimBg="0"/>
      <p:bldP spid="20490" grpId="0" autoUpdateAnimBg="0"/>
      <p:bldP spid="2049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143000" y="1600201"/>
            <a:ext cx="575670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1800"/>
              <a:t>1. Záhlavie je umiestnené od horného okraja papiera najviac</a:t>
            </a:r>
          </a:p>
          <a:p>
            <a:r>
              <a:rPr lang="sk-SK" altLang="sk-SK" sz="1800"/>
              <a:t>    15 mm od horného okraja papiera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851276" y="2133601"/>
            <a:ext cx="7270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1800">
                <a:hlinkClick r:id="rId2" action="ppaction://hlinksldjump">
                  <a:snd r:embed="rId3" name="SKLO.WAV"/>
                </a:hlinkClick>
              </a:rPr>
              <a:t>áno</a:t>
            </a:r>
            <a:endParaRPr lang="sk-SK" altLang="sk-SK" sz="2399">
              <a:hlinkClick r:id="rId4" action="ppaction://hlinksldjump"/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5105401" y="2133601"/>
            <a:ext cx="12096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1800">
                <a:hlinkClick r:id="rId4" action="ppaction://hlinksldjump">
                  <a:snd r:embed="rId5" name="APLAUS.WAV"/>
                </a:hlinkClick>
              </a:rPr>
              <a:t>nie</a:t>
            </a:r>
            <a:endParaRPr lang="sk-SK" altLang="sk-SK" sz="2399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143000" y="2514600"/>
            <a:ext cx="40116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1800"/>
              <a:t>2. Záhlavie obsahuje adresu odosielateľa 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3203577" y="2852738"/>
            <a:ext cx="7270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1800">
                <a:hlinkClick r:id="rId4" action="ppaction://hlinksldjump">
                  <a:snd r:embed="rId5" name="APLAUS.WAV"/>
                </a:hlinkClick>
              </a:rPr>
              <a:t>áno</a:t>
            </a:r>
            <a:endParaRPr lang="sk-SK" altLang="sk-SK" sz="2399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5076826" y="2852738"/>
            <a:ext cx="13620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1800"/>
              <a:t>        </a:t>
            </a:r>
            <a:r>
              <a:rPr lang="sk-SK" altLang="sk-SK" sz="1800">
                <a:hlinkClick r:id="rId2" action="ppaction://hlinksldjump">
                  <a:snd r:embed="rId3" name="SKLO.WAV"/>
                </a:hlinkClick>
              </a:rPr>
              <a:t>nie</a:t>
            </a:r>
            <a:r>
              <a:rPr lang="sk-SK" altLang="sk-SK" sz="1800"/>
              <a:t>  </a:t>
            </a:r>
            <a:endParaRPr lang="sk-SK" altLang="sk-SK" sz="2399">
              <a:hlinkClick r:id="rId6" action="ppaction://hlinksldjump"/>
            </a:endParaRP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1143000" y="3200400"/>
            <a:ext cx="4452938" cy="46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1800"/>
              <a:t>3. Adresové pásmo je miesto pre</a:t>
            </a:r>
            <a:r>
              <a:rPr lang="sk-SK" altLang="sk-SK" sz="2399"/>
              <a:t> </a:t>
            </a:r>
            <a:r>
              <a:rPr lang="sk-SK" altLang="sk-SK" sz="1800"/>
              <a:t>odosielateľa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3924301" y="3644901"/>
            <a:ext cx="5180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1800">
                <a:hlinkClick r:id="rId2" action="ppaction://hlinksldjump">
                  <a:snd r:embed="rId3" name="SKLO.WAV"/>
                </a:hlinkClick>
              </a:rPr>
              <a:t>áno</a:t>
            </a:r>
            <a:endParaRPr lang="sk-SK" altLang="sk-SK" sz="2399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5076826" y="3716338"/>
            <a:ext cx="4667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1800">
                <a:hlinkClick r:id="rId4" action="ppaction://hlinksldjump">
                  <a:snd r:embed="rId5" name="APLAUS.WAV"/>
                </a:hlinkClick>
              </a:rPr>
              <a:t>nie</a:t>
            </a:r>
            <a:endParaRPr lang="sk-SK" altLang="sk-SK" sz="1800"/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1143002" y="4114801"/>
            <a:ext cx="53767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1800"/>
              <a:t>4. Jednotlivé údaje adresy v záhlaví sa oddeľujú čiarkou</a:t>
            </a:r>
            <a:endParaRPr lang="sk-SK" altLang="sk-SK" sz="2399"/>
          </a:p>
        </p:txBody>
      </p:sp>
      <p:sp>
        <p:nvSpPr>
          <p:cNvPr id="34828" name="Text Box 12">
            <a:hlinkClick r:id="rId7" action="ppaction://hlinksldjump">
              <a:snd r:embed="rId5" name="APLAUS.WAV"/>
            </a:hlinkClick>
          </p:cNvPr>
          <p:cNvSpPr txBox="1">
            <a:spLocks noChangeArrowheads="1"/>
          </p:cNvSpPr>
          <p:nvPr/>
        </p:nvSpPr>
        <p:spPr bwMode="auto">
          <a:xfrm>
            <a:off x="3203577" y="4508500"/>
            <a:ext cx="7270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1800">
                <a:hlinkClick r:id="rId4" action="ppaction://hlinksldjump">
                  <a:snd r:embed="rId5" name="APLAUS.WAV"/>
                </a:hlinkClick>
              </a:rPr>
              <a:t>áno</a:t>
            </a:r>
            <a:endParaRPr lang="sk-SK" altLang="sk-SK" sz="2399"/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5724525" y="4508500"/>
            <a:ext cx="4667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1800">
                <a:hlinkClick r:id="rId2" action="ppaction://hlinksldjump">
                  <a:snd r:embed="rId3" name="SKLO.WAV"/>
                </a:hlinkClick>
              </a:rPr>
              <a:t>nie</a:t>
            </a:r>
            <a:endParaRPr lang="sk-SK" altLang="sk-SK" sz="2399"/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1143001" y="4724400"/>
            <a:ext cx="22420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1800"/>
              <a:t>5.  Vec je časťou textu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3779838" y="5013325"/>
            <a:ext cx="5180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1800">
                <a:hlinkClick r:id="rId2" action="ppaction://hlinksldjump">
                  <a:snd r:embed="rId3" name="SKLO.WAV"/>
                </a:hlinkClick>
              </a:rPr>
              <a:t>áno</a:t>
            </a:r>
            <a:endParaRPr lang="sk-SK" altLang="sk-SK" sz="2399">
              <a:hlinkClick r:id="rId8" action="ppaction://hlinksldjump"/>
            </a:endParaRP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5148263" y="5013325"/>
            <a:ext cx="4667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1800">
                <a:hlinkClick r:id="rId4" action="ppaction://hlinksldjump">
                  <a:snd r:embed="rId5" name="APLAUS.WAV"/>
                </a:hlinkClick>
              </a:rPr>
              <a:t>nie</a:t>
            </a:r>
            <a:endParaRPr lang="sk-SK" altLang="sk-SK" sz="2399"/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1143000" y="5410200"/>
            <a:ext cx="58384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1800"/>
              <a:t>6. Dopravné a doručovacie údaje sa píšu veľkými písmenami</a:t>
            </a:r>
            <a:endParaRPr lang="sk-SK" altLang="sk-SK" sz="2399"/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3276601" y="5805488"/>
            <a:ext cx="5180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1800">
                <a:hlinkClick r:id="rId2" action="ppaction://hlinksldjump">
                  <a:snd r:embed="rId3" name="SKLO.WAV"/>
                </a:hlinkClick>
              </a:rPr>
              <a:t>áno</a:t>
            </a:r>
            <a:endParaRPr lang="sk-SK" altLang="sk-SK" sz="2399"/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5724525" y="5805488"/>
            <a:ext cx="4667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1800">
                <a:hlinkClick r:id="rId4" action="ppaction://hlinksldjump">
                  <a:snd r:embed="rId5" name="APLAUS.WAV"/>
                </a:hlinkClick>
              </a:rPr>
              <a:t>nie</a:t>
            </a:r>
            <a:endParaRPr lang="sk-SK" altLang="sk-SK" sz="1800"/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2346326" y="650875"/>
            <a:ext cx="184731" cy="46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cs-CZ" altLang="sk-SK" sz="2399"/>
          </a:p>
        </p:txBody>
      </p: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3962400" y="609600"/>
            <a:ext cx="1364476" cy="646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3599" b="1"/>
              <a:t>TEST</a:t>
            </a:r>
          </a:p>
        </p:txBody>
      </p:sp>
      <p:pic>
        <p:nvPicPr>
          <p:cNvPr id="34839" name="Picture 23" descr="BS00559_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04801"/>
            <a:ext cx="2209800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40" name="Picture 24" descr="PE03166_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1"/>
            <a:ext cx="1335088" cy="140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41" name="Picture 25" descr="BD00028_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276601"/>
            <a:ext cx="2209800" cy="216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4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9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3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3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  <p:bldP spid="34819" grpId="0" autoUpdateAnimBg="0"/>
      <p:bldP spid="34820" grpId="0" autoUpdateAnimBg="0"/>
      <p:bldP spid="34821" grpId="0" autoUpdateAnimBg="0"/>
      <p:bldP spid="34822" grpId="0" autoUpdateAnimBg="0"/>
      <p:bldP spid="34823" grpId="0" autoUpdateAnimBg="0"/>
      <p:bldP spid="34824" grpId="0" autoUpdateAnimBg="0"/>
      <p:bldP spid="34825" grpId="0" autoUpdateAnimBg="0"/>
      <p:bldP spid="34826" grpId="0" autoUpdateAnimBg="0"/>
      <p:bldP spid="34827" grpId="0" autoUpdateAnimBg="0"/>
      <p:bldP spid="34828" grpId="0" autoUpdateAnimBg="0"/>
      <p:bldP spid="34829" grpId="0" autoUpdateAnimBg="0"/>
      <p:bldP spid="34830" grpId="0" autoUpdateAnimBg="0"/>
      <p:bldP spid="34831" grpId="0" autoUpdateAnimBg="0"/>
      <p:bldP spid="34832" grpId="0" autoUpdateAnimBg="0"/>
      <p:bldP spid="34833" grpId="0" autoUpdateAnimBg="0"/>
      <p:bldP spid="34834" grpId="0" autoUpdateAnimBg="0"/>
      <p:bldP spid="34835" grpId="0" autoUpdateAnimBg="0"/>
      <p:bldP spid="34836" grpId="0" autoUpdateAnimBg="0"/>
      <p:bldP spid="3483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1736727" y="2632075"/>
            <a:ext cx="184731" cy="1199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sk-SK" altLang="sk-SK" sz="2399"/>
          </a:p>
          <a:p>
            <a:endParaRPr lang="sk-SK" altLang="sk-SK" sz="2399"/>
          </a:p>
          <a:p>
            <a:endParaRPr lang="sk-SK" altLang="sk-SK" sz="2399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132139" y="476250"/>
            <a:ext cx="3005951" cy="646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3599" b="1">
                <a:hlinkClick r:id="rId4" action="ppaction://hlinksldjump"/>
              </a:rPr>
              <a:t>NESPRÁVNE</a:t>
            </a:r>
            <a:endParaRPr lang="sk-SK" altLang="sk-SK" sz="3599">
              <a:hlinkClick r:id="" action="ppaction://hlinkshowjump?jump=nextslide"/>
            </a:endParaRPr>
          </a:p>
        </p:txBody>
      </p:sp>
      <p:graphicFrame>
        <p:nvGraphicFramePr>
          <p:cNvPr id="21514" name="Object 10"/>
          <p:cNvGraphicFramePr>
            <a:graphicFrameLocks noChangeAspect="1"/>
          </p:cNvGraphicFramePr>
          <p:nvPr/>
        </p:nvGraphicFramePr>
        <p:xfrm>
          <a:off x="3200400" y="2659063"/>
          <a:ext cx="3809999" cy="255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0" name="Klip" r:id="rId5" imgW="2724150" imgH="1828800" progId="MS_ClipArt_Gallery.2">
                  <p:embed/>
                </p:oleObj>
              </mc:Choice>
              <mc:Fallback>
                <p:oleObj name="Klip" r:id="rId5" imgW="2724150" imgH="1828800" progId="MS_ClipArt_Gallery.2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659063"/>
                        <a:ext cx="3809999" cy="2557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K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498726" y="577851"/>
            <a:ext cx="3518912" cy="646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3599" b="1"/>
              <a:t>          </a:t>
            </a:r>
            <a:r>
              <a:rPr lang="sk-SK" altLang="sk-SK" sz="3599" b="1">
                <a:hlinkClick r:id="rId4" action="ppaction://hlinksldjump"/>
              </a:rPr>
              <a:t>SPRÁVNE</a:t>
            </a:r>
            <a:endParaRPr lang="sk-SK" altLang="sk-SK" sz="3599" b="1">
              <a:hlinkClick r:id="" action="ppaction://hlinkshowjump?jump=nextslide"/>
            </a:endParaRPr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3657600" y="2286001"/>
          <a:ext cx="2425700" cy="346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3" name="Klip" r:id="rId5" imgW="2425700" imgH="3463925" progId="MS_ClipArt_Gallery.2">
                  <p:embed/>
                </p:oleObj>
              </mc:Choice>
              <mc:Fallback>
                <p:oleObj name="Klip" r:id="rId5" imgW="2425700" imgH="3463925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286001"/>
                        <a:ext cx="2425700" cy="346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LA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33846" y="222880"/>
            <a:ext cx="7886699" cy="1325562"/>
          </a:xfrm>
        </p:spPr>
        <p:txBody>
          <a:bodyPr rtlCol="0"/>
          <a:lstStyle/>
          <a:p>
            <a:pPr algn="ctr">
              <a:defRPr/>
            </a:pPr>
            <a:r>
              <a:rPr lang="sk-SK" dirty="0" smtClean="0"/>
              <a:t>Štruktúra obchodného listu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187624" y="1340768"/>
            <a:ext cx="6988175" cy="409246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sk-SK" altLang="sk-SK" sz="3200" b="1" dirty="0"/>
              <a:t>2. časť</a:t>
            </a:r>
          </a:p>
          <a:p>
            <a:pPr>
              <a:spcBef>
                <a:spcPct val="50000"/>
              </a:spcBef>
            </a:pPr>
            <a:r>
              <a:rPr lang="sk-SK" altLang="sk-SK" sz="3200" b="1" dirty="0" err="1"/>
              <a:t>Odvolávacie</a:t>
            </a:r>
            <a:r>
              <a:rPr lang="sk-SK" altLang="sk-SK" sz="3200" b="1" dirty="0"/>
              <a:t> údaje</a:t>
            </a:r>
            <a:endParaRPr lang="sk-SK" altLang="sk-SK" sz="2800" dirty="0"/>
          </a:p>
          <a:p>
            <a:pPr>
              <a:spcBef>
                <a:spcPct val="50000"/>
              </a:spcBef>
            </a:pPr>
            <a:r>
              <a:rPr lang="sk-SK" altLang="sk-SK" sz="2399" b="1" dirty="0">
                <a:solidFill>
                  <a:srgbClr val="CE390A"/>
                </a:solidFill>
              </a:rPr>
              <a:t>Váš list číslo/zo dňa	</a:t>
            </a:r>
          </a:p>
          <a:p>
            <a:pPr>
              <a:spcBef>
                <a:spcPct val="50000"/>
              </a:spcBef>
            </a:pPr>
            <a:r>
              <a:rPr lang="sk-SK" altLang="sk-SK" sz="2399" b="1" dirty="0">
                <a:solidFill>
                  <a:srgbClr val="CE390A"/>
                </a:solidFill>
              </a:rPr>
              <a:t>Naše číslo</a:t>
            </a:r>
          </a:p>
          <a:p>
            <a:pPr>
              <a:spcBef>
                <a:spcPct val="50000"/>
              </a:spcBef>
            </a:pPr>
            <a:r>
              <a:rPr lang="sk-SK" altLang="sk-SK" sz="2399" b="1" dirty="0">
                <a:solidFill>
                  <a:srgbClr val="CE390A"/>
                </a:solidFill>
              </a:rPr>
              <a:t>Vybavuje/linka</a:t>
            </a:r>
          </a:p>
          <a:p>
            <a:pPr>
              <a:spcBef>
                <a:spcPct val="50000"/>
              </a:spcBef>
            </a:pPr>
            <a:r>
              <a:rPr lang="sk-SK" altLang="sk-SK" sz="2399" b="1" dirty="0">
                <a:solidFill>
                  <a:srgbClr val="CE390A"/>
                </a:solidFill>
              </a:rPr>
              <a:t>Miesto odoslania</a:t>
            </a:r>
          </a:p>
          <a:p>
            <a:pPr>
              <a:spcBef>
                <a:spcPct val="50000"/>
              </a:spcBef>
            </a:pPr>
            <a:r>
              <a:rPr lang="sk-SK" altLang="sk-SK" sz="2399" b="1" dirty="0">
                <a:solidFill>
                  <a:srgbClr val="CE390A"/>
                </a:solidFill>
              </a:rPr>
              <a:t>Dátum vyhotovenia </a:t>
            </a:r>
            <a:r>
              <a:rPr lang="sk-SK" altLang="sk-SK" sz="2399" b="1" dirty="0" smtClean="0">
                <a:solidFill>
                  <a:srgbClr val="CE390A"/>
                </a:solidFill>
              </a:rPr>
              <a:t>listu</a:t>
            </a:r>
            <a:endParaRPr lang="sk-SK" altLang="sk-SK" sz="2399" b="1" dirty="0">
              <a:solidFill>
                <a:srgbClr val="CE390A"/>
              </a:solidFill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187624" y="5468681"/>
            <a:ext cx="806291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1695450" algn="l"/>
                <a:tab pos="3052763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1695450" algn="l"/>
                <a:tab pos="3052763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1695450" algn="l"/>
                <a:tab pos="3052763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1695450" algn="l"/>
                <a:tab pos="3052763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1695450" algn="l"/>
                <a:tab pos="3052763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95450" algn="l"/>
                <a:tab pos="3052763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95450" algn="l"/>
                <a:tab pos="3052763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95450" algn="l"/>
                <a:tab pos="3052763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95450" algn="l"/>
                <a:tab pos="3052763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sk-SK" altLang="sk-SK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Váš list číslo/zo dňa	   </a:t>
            </a:r>
            <a:r>
              <a:rPr lang="sk-SK" altLang="sk-SK" sz="1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sk-SK" altLang="sk-SK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Naše číslo         </a:t>
            </a:r>
            <a:r>
              <a:rPr lang="sk-SK" altLang="sk-SK" sz="1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Vybavuje/linka             </a:t>
            </a:r>
            <a:r>
              <a:rPr lang="sk-SK" altLang="sk-SK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Bratislava</a:t>
            </a:r>
          </a:p>
          <a:p>
            <a:pPr>
              <a:buFont typeface="Wingdings" pitchFamily="2" charset="2"/>
              <a:buNone/>
            </a:pPr>
            <a:r>
              <a:rPr lang="sk-SK" altLang="sk-SK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123/2015/Ký                        321/2015/Ba              </a:t>
            </a:r>
            <a:r>
              <a:rPr lang="sk-SK" altLang="sk-SK" sz="1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Baruta</a:t>
            </a:r>
            <a:r>
              <a:rPr lang="sk-SK" altLang="sk-SK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/24                   </a:t>
            </a:r>
            <a:r>
              <a:rPr lang="sk-SK" altLang="sk-SK" sz="1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3. marca </a:t>
            </a:r>
            <a:r>
              <a:rPr lang="sk-SK" altLang="sk-SK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2015</a:t>
            </a:r>
          </a:p>
          <a:p>
            <a:pPr>
              <a:buFont typeface="Wingdings" pitchFamily="2" charset="2"/>
              <a:buNone/>
            </a:pPr>
            <a:r>
              <a:rPr lang="sk-SK" altLang="sk-SK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13. 01. 2015		</a:t>
            </a:r>
            <a:r>
              <a:rPr lang="sk-SK" altLang="sk-SK" sz="15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sk-SK" altLang="sk-SK" sz="1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</a:t>
            </a:r>
            <a:endParaRPr lang="cs-CZ" altLang="sk-SK" sz="15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33846" y="294320"/>
            <a:ext cx="7886699" cy="1325562"/>
          </a:xfrm>
        </p:spPr>
        <p:txBody>
          <a:bodyPr rtlCol="0"/>
          <a:lstStyle/>
          <a:p>
            <a:pPr algn="ctr">
              <a:defRPr/>
            </a:pPr>
            <a:r>
              <a:rPr lang="sk-SK" dirty="0" smtClean="0"/>
              <a:t>Váš list číslo/zo dňa</a:t>
            </a:r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1127126" y="1641475"/>
            <a:ext cx="7112075" cy="4769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2399" b="1" dirty="0">
                <a:solidFill>
                  <a:srgbClr val="CE390A"/>
                </a:solidFill>
              </a:rPr>
              <a:t>- korešpondenčné číslo listu od odosielateľa a dátum </a:t>
            </a:r>
          </a:p>
          <a:p>
            <a:r>
              <a:rPr lang="sk-SK" altLang="sk-SK" sz="2399" b="1" dirty="0">
                <a:solidFill>
                  <a:srgbClr val="CE390A"/>
                </a:solidFill>
              </a:rPr>
              <a:t>  odoslania listu, na ktorý odpovedáme;</a:t>
            </a:r>
          </a:p>
          <a:p>
            <a:endParaRPr lang="sk-SK" altLang="sk-SK" sz="2399" dirty="0">
              <a:solidFill>
                <a:srgbClr val="CE390A"/>
              </a:solidFill>
            </a:endParaRPr>
          </a:p>
          <a:p>
            <a:r>
              <a:rPr lang="sk-SK" altLang="sk-SK" sz="2399" b="1" dirty="0">
                <a:solidFill>
                  <a:srgbClr val="CE390A"/>
                </a:solidFill>
              </a:rPr>
              <a:t>- na </a:t>
            </a:r>
            <a:r>
              <a:rPr lang="sk-SK" altLang="sk-SK" sz="2399" b="1" dirty="0" err="1">
                <a:solidFill>
                  <a:srgbClr val="CE390A"/>
                </a:solidFill>
              </a:rPr>
              <a:t>prvolistoch</a:t>
            </a:r>
            <a:r>
              <a:rPr lang="sk-SK" altLang="sk-SK" sz="2399" b="1" dirty="0">
                <a:solidFill>
                  <a:srgbClr val="CE390A"/>
                </a:solidFill>
              </a:rPr>
              <a:t> ich nepíšeme.</a:t>
            </a:r>
            <a:endParaRPr lang="sk-SK" altLang="sk-SK" sz="2399" dirty="0">
              <a:solidFill>
                <a:srgbClr val="CE390A"/>
              </a:solidFill>
            </a:endParaRPr>
          </a:p>
          <a:p>
            <a:endParaRPr lang="sk-SK" altLang="sk-SK" sz="2399" dirty="0">
              <a:solidFill>
                <a:srgbClr val="000099"/>
              </a:solidFill>
            </a:endParaRPr>
          </a:p>
          <a:p>
            <a:r>
              <a:rPr lang="sk-SK" altLang="sk-SK" sz="2399" dirty="0">
                <a:solidFill>
                  <a:srgbClr val="000099"/>
                </a:solidFill>
              </a:rPr>
              <a:t>1. príklad</a:t>
            </a:r>
            <a:endParaRPr lang="sk-SK" altLang="sk-SK" sz="2399" dirty="0"/>
          </a:p>
          <a:p>
            <a:r>
              <a:rPr lang="sk-SK" altLang="sk-SK" sz="2000" b="1" dirty="0"/>
              <a:t>Váš list číslo/zo dňa</a:t>
            </a:r>
            <a:endParaRPr lang="sk-SK" altLang="sk-SK" sz="2399" dirty="0"/>
          </a:p>
          <a:p>
            <a:r>
              <a:rPr lang="sk-SK" altLang="sk-SK" sz="2399" b="1" dirty="0"/>
              <a:t>254/2015/Do/25. 04. 2015</a:t>
            </a:r>
            <a:r>
              <a:rPr lang="sk-SK" altLang="sk-SK" sz="2399" dirty="0"/>
              <a:t>		jednoriadkové</a:t>
            </a:r>
          </a:p>
          <a:p>
            <a:r>
              <a:rPr lang="sk-SK" altLang="sk-SK" sz="2399" dirty="0"/>
              <a:t>					usporiadanie</a:t>
            </a:r>
          </a:p>
          <a:p>
            <a:r>
              <a:rPr lang="sk-SK" altLang="sk-SK" sz="2399" dirty="0">
                <a:solidFill>
                  <a:srgbClr val="000099"/>
                </a:solidFill>
              </a:rPr>
              <a:t>2. príklad</a:t>
            </a:r>
          </a:p>
          <a:p>
            <a:r>
              <a:rPr lang="sk-SK" altLang="sk-SK" sz="2000" b="1" dirty="0"/>
              <a:t>Váš list číslo/zo dňa</a:t>
            </a:r>
            <a:endParaRPr lang="sk-SK" altLang="sk-SK" sz="2000" dirty="0"/>
          </a:p>
          <a:p>
            <a:r>
              <a:rPr lang="sk-SK" altLang="sk-SK" sz="2399" b="1" dirty="0"/>
              <a:t>FO-253/2015/Do</a:t>
            </a:r>
            <a:r>
              <a:rPr lang="sk-SK" altLang="sk-SK" sz="2399" dirty="0"/>
              <a:t>			dvojriadkové</a:t>
            </a:r>
          </a:p>
          <a:p>
            <a:r>
              <a:rPr lang="sk-SK" altLang="sk-SK" sz="2399" b="1" dirty="0"/>
              <a:t>01. 06. 2015				</a:t>
            </a:r>
            <a:r>
              <a:rPr lang="sk-SK" altLang="sk-SK" sz="2399" dirty="0"/>
              <a:t>usporiadanie</a:t>
            </a:r>
          </a:p>
        </p:txBody>
      </p:sp>
      <p:sp>
        <p:nvSpPr>
          <p:cNvPr id="33796" name="Line 5"/>
          <p:cNvSpPr>
            <a:spLocks noChangeShapeType="1"/>
          </p:cNvSpPr>
          <p:nvPr/>
        </p:nvSpPr>
        <p:spPr bwMode="auto">
          <a:xfrm>
            <a:off x="4724400" y="4419599"/>
            <a:ext cx="9144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sz="2399"/>
          </a:p>
        </p:txBody>
      </p:sp>
      <p:sp>
        <p:nvSpPr>
          <p:cNvPr id="33797" name="Line 6"/>
          <p:cNvSpPr>
            <a:spLocks noChangeShapeType="1"/>
          </p:cNvSpPr>
          <p:nvPr/>
        </p:nvSpPr>
        <p:spPr bwMode="auto">
          <a:xfrm>
            <a:off x="4572000" y="5791201"/>
            <a:ext cx="1066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sz="2399"/>
          </a:p>
        </p:txBody>
      </p:sp>
      <p:pic>
        <p:nvPicPr>
          <p:cNvPr id="53255" name="Picture 7" descr="BD0491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57201"/>
            <a:ext cx="1600200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33846" y="237168"/>
            <a:ext cx="7886699" cy="1325562"/>
          </a:xfrm>
        </p:spPr>
        <p:txBody>
          <a:bodyPr rtlCol="0"/>
          <a:lstStyle/>
          <a:p>
            <a:pPr algn="ctr">
              <a:defRPr/>
            </a:pPr>
            <a:r>
              <a:rPr lang="sk-SK" dirty="0" smtClean="0"/>
              <a:t>Naše  číslo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187450" y="2019300"/>
            <a:ext cx="7789376" cy="4522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2399" b="1" dirty="0">
                <a:solidFill>
                  <a:schemeClr val="accent2"/>
                </a:solidFill>
              </a:rPr>
              <a:t>- korešpondenčné číslo pisateľa z registratúrneho denníka</a:t>
            </a:r>
          </a:p>
          <a:p>
            <a:endParaRPr lang="sk-SK" altLang="sk-SK" sz="2399" dirty="0"/>
          </a:p>
          <a:p>
            <a:r>
              <a:rPr lang="sk-SK" altLang="sk-SK" sz="2399" b="1" dirty="0"/>
              <a:t>Obsahuje:</a:t>
            </a:r>
          </a:p>
          <a:p>
            <a:r>
              <a:rPr lang="sk-SK" altLang="sk-SK" sz="2000" b="1" dirty="0"/>
              <a:t>	</a:t>
            </a:r>
            <a:r>
              <a:rPr lang="sk-SK" altLang="sk-SK" sz="2000" dirty="0"/>
              <a:t>	Naše číslo		</a:t>
            </a:r>
            <a:r>
              <a:rPr lang="sk-SK" altLang="sk-SK" sz="2399" dirty="0">
                <a:solidFill>
                  <a:schemeClr val="accent1"/>
                </a:solidFill>
              </a:rPr>
              <a:t>skratka mena osoby,</a:t>
            </a:r>
          </a:p>
          <a:p>
            <a:r>
              <a:rPr lang="sk-SK" altLang="sk-SK" sz="2399" dirty="0">
                <a:solidFill>
                  <a:srgbClr val="CE390A"/>
                </a:solidFill>
              </a:rPr>
              <a:t>Kód </a:t>
            </a:r>
            <a:r>
              <a:rPr lang="sk-SK" altLang="sk-SK" sz="2399" dirty="0"/>
              <a:t>	            PO-558/2015/</a:t>
            </a:r>
            <a:r>
              <a:rPr lang="sk-SK" altLang="sk-SK" sz="2399" dirty="0" err="1"/>
              <a:t>Žý</a:t>
            </a:r>
            <a:r>
              <a:rPr lang="sk-SK" altLang="sk-SK" sz="2000" dirty="0"/>
              <a:t> 	</a:t>
            </a:r>
            <a:r>
              <a:rPr lang="sk-SK" altLang="sk-SK" sz="2399" dirty="0">
                <a:solidFill>
                  <a:schemeClr val="accent1"/>
                </a:solidFill>
              </a:rPr>
              <a:t>ktorá písomnosť</a:t>
            </a:r>
            <a:r>
              <a:rPr lang="sk-SK" altLang="sk-SK" sz="2000" dirty="0">
                <a:solidFill>
                  <a:schemeClr val="accent1"/>
                </a:solidFill>
              </a:rPr>
              <a:t> </a:t>
            </a:r>
            <a:endParaRPr lang="sk-SK" altLang="sk-SK" sz="2399" dirty="0">
              <a:solidFill>
                <a:schemeClr val="accent1"/>
              </a:solidFill>
            </a:endParaRPr>
          </a:p>
          <a:p>
            <a:r>
              <a:rPr lang="sk-SK" altLang="sk-SK" sz="2399" dirty="0">
                <a:solidFill>
                  <a:srgbClr val="CE390A"/>
                </a:solidFill>
              </a:rPr>
              <a:t>organizačnej 				</a:t>
            </a:r>
            <a:r>
              <a:rPr lang="sk-SK" altLang="sk-SK" sz="2399" dirty="0">
                <a:solidFill>
                  <a:schemeClr val="accent1"/>
                </a:solidFill>
              </a:rPr>
              <a:t>vybavuje</a:t>
            </a:r>
            <a:r>
              <a:rPr lang="sk-SK" altLang="sk-SK" sz="2399" dirty="0">
                <a:solidFill>
                  <a:srgbClr val="000099"/>
                </a:solidFill>
              </a:rPr>
              <a:t> </a:t>
            </a:r>
            <a:r>
              <a:rPr lang="sk-SK" altLang="sk-SK" sz="2399" dirty="0"/>
              <a:t>(Železný)</a:t>
            </a:r>
            <a:endParaRPr lang="sk-SK" altLang="sk-SK" sz="2399" dirty="0">
              <a:solidFill>
                <a:srgbClr val="000099"/>
              </a:solidFill>
            </a:endParaRPr>
          </a:p>
          <a:p>
            <a:r>
              <a:rPr lang="sk-SK" altLang="sk-SK" sz="2399" dirty="0">
                <a:solidFill>
                  <a:srgbClr val="CE390A"/>
                </a:solidFill>
              </a:rPr>
              <a:t>zložky	</a:t>
            </a:r>
            <a:r>
              <a:rPr lang="sk-SK" altLang="sk-SK" sz="2399" dirty="0"/>
              <a:t>		 rok odoslania listu</a:t>
            </a:r>
          </a:p>
          <a:p>
            <a:r>
              <a:rPr lang="sk-SK" altLang="sk-SK" sz="2399" dirty="0"/>
              <a:t>(personálne</a:t>
            </a:r>
          </a:p>
          <a:p>
            <a:r>
              <a:rPr lang="sk-SK" altLang="sk-SK" sz="2399" dirty="0"/>
              <a:t>oddelenie)	</a:t>
            </a:r>
          </a:p>
          <a:p>
            <a:r>
              <a:rPr lang="sk-SK" altLang="sk-SK" sz="2399" dirty="0"/>
              <a:t>		korešpondenčné číslo</a:t>
            </a:r>
          </a:p>
          <a:p>
            <a:r>
              <a:rPr lang="sk-SK" altLang="sk-SK" sz="2399" dirty="0"/>
              <a:t>		z registratúrneho denníka</a:t>
            </a:r>
          </a:p>
          <a:p>
            <a:endParaRPr lang="sk-SK" altLang="sk-SK" sz="2399" dirty="0"/>
          </a:p>
        </p:txBody>
      </p:sp>
      <p:sp>
        <p:nvSpPr>
          <p:cNvPr id="34820" name="Line 5"/>
          <p:cNvSpPr>
            <a:spLocks noChangeShapeType="1"/>
          </p:cNvSpPr>
          <p:nvPr/>
        </p:nvSpPr>
        <p:spPr bwMode="auto">
          <a:xfrm flipH="1">
            <a:off x="2411413" y="3644901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sz="2399"/>
          </a:p>
        </p:txBody>
      </p:sp>
      <p:sp>
        <p:nvSpPr>
          <p:cNvPr id="34821" name="Line 8"/>
          <p:cNvSpPr>
            <a:spLocks noChangeShapeType="1"/>
          </p:cNvSpPr>
          <p:nvPr/>
        </p:nvSpPr>
        <p:spPr bwMode="auto">
          <a:xfrm>
            <a:off x="3924300" y="3860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sz="2399"/>
          </a:p>
        </p:txBody>
      </p:sp>
      <p:sp>
        <p:nvSpPr>
          <p:cNvPr id="34822" name="Line 9"/>
          <p:cNvSpPr>
            <a:spLocks noChangeShapeType="1"/>
          </p:cNvSpPr>
          <p:nvPr/>
        </p:nvSpPr>
        <p:spPr bwMode="auto">
          <a:xfrm>
            <a:off x="4500563" y="3860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sz="2399"/>
          </a:p>
        </p:txBody>
      </p:sp>
      <p:sp>
        <p:nvSpPr>
          <p:cNvPr id="34823" name="Line 10"/>
          <p:cNvSpPr>
            <a:spLocks noChangeShapeType="1"/>
          </p:cNvSpPr>
          <p:nvPr/>
        </p:nvSpPr>
        <p:spPr bwMode="auto">
          <a:xfrm>
            <a:off x="5435601" y="37163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sz="2399"/>
          </a:p>
        </p:txBody>
      </p:sp>
      <p:pic>
        <p:nvPicPr>
          <p:cNvPr id="54283" name="Picture 11" descr="BD0491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04801"/>
            <a:ext cx="1828801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42896"/>
            <a:ext cx="7772400" cy="1143000"/>
          </a:xfrm>
        </p:spPr>
        <p:txBody>
          <a:bodyPr rtlCol="0"/>
          <a:lstStyle/>
          <a:p>
            <a:pPr>
              <a:defRPr/>
            </a:pPr>
            <a:r>
              <a:rPr lang="sk-SK" dirty="0" smtClean="0"/>
              <a:t>       Slovenské technické normy</a:t>
            </a:r>
          </a:p>
        </p:txBody>
      </p:sp>
      <p:graphicFrame>
        <p:nvGraphicFramePr>
          <p:cNvPr id="12291" name="Object 3"/>
          <p:cNvGraphicFramePr>
            <a:graphicFrameLocks noGrp="1" noChangeAspect="1"/>
          </p:cNvGraphicFramePr>
          <p:nvPr>
            <p:ph type="clipArt" sz="half" idx="1"/>
          </p:nvPr>
        </p:nvGraphicFramePr>
        <p:xfrm>
          <a:off x="990601" y="2527301"/>
          <a:ext cx="3809999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2" name="Klip" r:id="rId4" imgW="4006850" imgH="2857500" progId="MS_ClipArt_Gallery.2">
                  <p:embed/>
                </p:oleObj>
              </mc:Choice>
              <mc:Fallback>
                <p:oleObj name="Klip" r:id="rId4" imgW="4006850" imgH="2857500" progId="MS_ClipArt_Gallery.2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1" y="2527301"/>
                        <a:ext cx="3809999" cy="271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1" y="1557338"/>
            <a:ext cx="3809999" cy="4386262"/>
          </a:xfrm>
        </p:spPr>
        <p:txBody>
          <a:bodyPr/>
          <a:lstStyle/>
          <a:p>
            <a:r>
              <a:rPr lang="sk-SK" altLang="sk-SK" sz="2800" dirty="0" smtClean="0"/>
              <a:t>STN </a:t>
            </a:r>
            <a:r>
              <a:rPr lang="sk-SK" altLang="sk-SK" sz="2800" dirty="0"/>
              <a:t>88 6101   Predtlač listových papierov na úradné a obchodné </a:t>
            </a:r>
            <a:r>
              <a:rPr lang="sk-SK" altLang="sk-SK" sz="2800" dirty="0" smtClean="0"/>
              <a:t>listy</a:t>
            </a:r>
          </a:p>
          <a:p>
            <a:pPr marL="0" indent="0">
              <a:buNone/>
            </a:pPr>
            <a:endParaRPr lang="sk-SK" altLang="sk-SK" sz="2800" dirty="0" smtClean="0"/>
          </a:p>
          <a:p>
            <a:r>
              <a:rPr lang="sk-SK" altLang="sk-SK" sz="2800" dirty="0" smtClean="0"/>
              <a:t>STN </a:t>
            </a:r>
            <a:r>
              <a:rPr lang="sk-SK" altLang="sk-SK" sz="2800" dirty="0"/>
              <a:t>01 6910   Pravidlá písania a úpravy písomností</a:t>
            </a:r>
          </a:p>
          <a:p>
            <a:pPr eaLnBrk="1" hangingPunct="1"/>
            <a:endParaRPr lang="sk-SK" altLang="sk-SK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52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75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SAN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7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SAN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2" grpId="0" build="p" autoUpdateAnimBg="0" advAuto="10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33846" y="294320"/>
            <a:ext cx="7886699" cy="1325562"/>
          </a:xfrm>
        </p:spPr>
        <p:txBody>
          <a:bodyPr rtlCol="0"/>
          <a:lstStyle/>
          <a:p>
            <a:pPr algn="ctr">
              <a:defRPr/>
            </a:pPr>
            <a:r>
              <a:rPr lang="sk-SK" dirty="0" smtClean="0"/>
              <a:t>Vybavuje/linka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127127" y="1870075"/>
            <a:ext cx="7810151" cy="3722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2399" b="1" dirty="0">
                <a:solidFill>
                  <a:schemeClr val="accent2"/>
                </a:solidFill>
              </a:rPr>
              <a:t>- priezvisko kompetentného pracovníka, ktorý písomnosť </a:t>
            </a:r>
          </a:p>
          <a:p>
            <a:r>
              <a:rPr lang="sk-SK" altLang="sk-SK" sz="2399" b="1" dirty="0">
                <a:solidFill>
                  <a:schemeClr val="accent2"/>
                </a:solidFill>
              </a:rPr>
              <a:t>  vybavuje a telefonický kontakt;</a:t>
            </a:r>
          </a:p>
          <a:p>
            <a:endParaRPr lang="sk-SK" altLang="sk-SK" sz="2399" b="1" dirty="0">
              <a:solidFill>
                <a:schemeClr val="accent2"/>
              </a:solidFill>
            </a:endParaRPr>
          </a:p>
          <a:p>
            <a:r>
              <a:rPr lang="sk-SK" altLang="sk-SK" sz="2399" b="1" dirty="0">
                <a:solidFill>
                  <a:schemeClr val="accent2"/>
                </a:solidFill>
              </a:rPr>
              <a:t>- údaje sú uvedené v jednom, dvoch aj troch riadkoch.</a:t>
            </a:r>
          </a:p>
          <a:p>
            <a:endParaRPr lang="sk-SK" altLang="sk-SK" sz="2399" b="1" dirty="0">
              <a:solidFill>
                <a:schemeClr val="accent2"/>
              </a:solidFill>
            </a:endParaRPr>
          </a:p>
          <a:p>
            <a:r>
              <a:rPr lang="sk-SK" altLang="sk-SK" sz="2399" b="1" dirty="0">
                <a:solidFill>
                  <a:schemeClr val="accent1"/>
                </a:solidFill>
              </a:rPr>
              <a:t>1. príklad		2. príklad		3. príklad</a:t>
            </a:r>
          </a:p>
          <a:p>
            <a:r>
              <a:rPr lang="sk-SK" altLang="sk-SK" sz="2000" b="1" dirty="0"/>
              <a:t>Vybavuje/</a:t>
            </a:r>
            <a:r>
              <a:rPr lang="sk-SK" altLang="sk-SK" sz="2000" b="1" dirty="0">
                <a:sym typeface="Wingdings" pitchFamily="2" charset="2"/>
              </a:rPr>
              <a:t>		</a:t>
            </a:r>
            <a:r>
              <a:rPr lang="sk-SK" altLang="sk-SK" sz="2000" b="1" dirty="0"/>
              <a:t>Vybavuje/kontakt</a:t>
            </a:r>
            <a:r>
              <a:rPr lang="sk-SK" altLang="sk-SK" sz="2000" b="1" dirty="0">
                <a:sym typeface="Wingdings" pitchFamily="2" charset="2"/>
              </a:rPr>
              <a:t>	</a:t>
            </a:r>
            <a:r>
              <a:rPr lang="sk-SK" altLang="sk-SK" sz="2000" b="1" dirty="0"/>
              <a:t>Vybavuje/linka</a:t>
            </a:r>
            <a:endParaRPr lang="sk-SK" altLang="sk-SK" sz="2000" b="1" dirty="0">
              <a:sym typeface="Wingdings" pitchFamily="2" charset="2"/>
            </a:endParaRPr>
          </a:p>
          <a:p>
            <a:r>
              <a:rPr lang="sk-SK" altLang="sk-SK" sz="2399" b="1" dirty="0">
                <a:sym typeface="Wingdings" pitchFamily="2" charset="2"/>
              </a:rPr>
              <a:t>Železný		Železný		 Železný/458</a:t>
            </a:r>
          </a:p>
          <a:p>
            <a:r>
              <a:rPr lang="sk-SK" altLang="sk-SK" sz="2399" b="1" dirty="0">
                <a:sym typeface="Wingdings" pitchFamily="2" charset="2"/>
              </a:rPr>
              <a:t>048/458 21 56		zelezny@post.sk</a:t>
            </a:r>
          </a:p>
          <a:p>
            <a:r>
              <a:rPr lang="sk-SK" altLang="sk-SK" sz="2399" b="1" dirty="0">
                <a:sym typeface="Wingdings" pitchFamily="2" charset="2"/>
              </a:rPr>
              <a:t>0905 258 214</a:t>
            </a:r>
          </a:p>
        </p:txBody>
      </p:sp>
      <p:pic>
        <p:nvPicPr>
          <p:cNvPr id="55300" name="Picture 4" descr="BD07153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1" y="381000"/>
            <a:ext cx="1089025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33846" y="251456"/>
            <a:ext cx="7886699" cy="1325562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sk-SK" dirty="0" smtClean="0"/>
              <a:t>Miesto odoslania a dátum vyhotovenia písomnosti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045880" y="1772816"/>
            <a:ext cx="7367723" cy="4522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2399" b="1" dirty="0">
                <a:solidFill>
                  <a:schemeClr val="accent2"/>
                </a:solidFill>
              </a:rPr>
              <a:t>Miesto odoslania</a:t>
            </a:r>
            <a:r>
              <a:rPr lang="sk-SK" altLang="sk-SK" sz="2399" dirty="0"/>
              <a:t> - mesto odoslania v 1. páde (nominatív)</a:t>
            </a:r>
          </a:p>
          <a:p>
            <a:r>
              <a:rPr lang="sk-SK" altLang="sk-SK" sz="2399" dirty="0"/>
              <a:t>Bratislava		Banská Bystrica	Nitra</a:t>
            </a:r>
          </a:p>
          <a:p>
            <a:endParaRPr lang="sk-SK" altLang="sk-SK" sz="2399" dirty="0"/>
          </a:p>
          <a:p>
            <a:r>
              <a:rPr lang="sk-SK" altLang="sk-SK" sz="2399" b="1" dirty="0">
                <a:solidFill>
                  <a:schemeClr val="accent2"/>
                </a:solidFill>
              </a:rPr>
              <a:t>Dátum vyhotovenia píšeme pod miesto odoslania:</a:t>
            </a:r>
          </a:p>
          <a:p>
            <a:r>
              <a:rPr lang="sk-SK" altLang="sk-SK" sz="2399" dirty="0"/>
              <a:t>a) číselný spôsob vyjadrenia dátumu</a:t>
            </a:r>
          </a:p>
          <a:p>
            <a:r>
              <a:rPr lang="sk-SK" altLang="sk-SK" sz="2399" dirty="0"/>
              <a:t>	</a:t>
            </a:r>
            <a:r>
              <a:rPr lang="sk-SK" altLang="sk-SK" sz="2399" dirty="0">
                <a:solidFill>
                  <a:schemeClr val="accent4"/>
                </a:solidFill>
              </a:rPr>
              <a:t> 04. 08. 2015		12. 11. 2015</a:t>
            </a:r>
          </a:p>
          <a:p>
            <a:r>
              <a:rPr lang="sk-SK" altLang="sk-SK" sz="2399" dirty="0"/>
              <a:t>b) abecedno-číselný spôsob vyjadrenia dátumu</a:t>
            </a:r>
          </a:p>
          <a:p>
            <a:r>
              <a:rPr lang="sk-SK" altLang="sk-SK" sz="2399" dirty="0"/>
              <a:t>	</a:t>
            </a:r>
            <a:r>
              <a:rPr lang="sk-SK" altLang="sk-SK" sz="2399" dirty="0">
                <a:solidFill>
                  <a:schemeClr val="accent4"/>
                </a:solidFill>
              </a:rPr>
              <a:t>4. augusta 2015	12. novembra 2015</a:t>
            </a:r>
          </a:p>
          <a:p>
            <a:endParaRPr lang="sk-SK" altLang="sk-SK" sz="2399" dirty="0">
              <a:solidFill>
                <a:srgbClr val="009900"/>
              </a:solidFill>
            </a:endParaRPr>
          </a:p>
          <a:p>
            <a:r>
              <a:rPr lang="sk-SK" altLang="sk-SK" sz="2399" dirty="0">
                <a:solidFill>
                  <a:schemeClr val="accent4"/>
                </a:solidFill>
              </a:rPr>
              <a:t>1. príklad			2. príklad</a:t>
            </a:r>
          </a:p>
          <a:p>
            <a:r>
              <a:rPr lang="sk-SK" altLang="sk-SK" sz="2399" dirty="0"/>
              <a:t>Nitra				Banská Bystrica</a:t>
            </a:r>
          </a:p>
          <a:p>
            <a:r>
              <a:rPr lang="sk-SK" altLang="sk-SK" sz="2399" dirty="0"/>
              <a:t>12. 11. 2015			4. augusta 2015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33846" y="208592"/>
            <a:ext cx="7886699" cy="1325562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sk-SK" dirty="0" smtClean="0"/>
              <a:t>Heslovité vyjadrenie obsahu listu (Vec)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623884" y="1519232"/>
            <a:ext cx="7399783" cy="4185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2200" b="1" u="sng" dirty="0">
                <a:solidFill>
                  <a:schemeClr val="accent1"/>
                </a:solidFill>
              </a:rPr>
              <a:t>Zásady: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altLang="sk-SK" sz="2200" dirty="0"/>
              <a:t>  </a:t>
            </a:r>
            <a:r>
              <a:rPr lang="sk-SK" altLang="sk-SK" sz="2200" b="1" dirty="0"/>
              <a:t>ak je slovo </a:t>
            </a:r>
            <a:r>
              <a:rPr lang="sk-SK" altLang="sk-SK" sz="2200" b="1" dirty="0">
                <a:solidFill>
                  <a:schemeClr val="accent1"/>
                </a:solidFill>
              </a:rPr>
              <a:t>„Vec“ predtlačené </a:t>
            </a:r>
            <a:r>
              <a:rPr lang="sk-SK" altLang="sk-SK" sz="2200" b="1" dirty="0"/>
              <a:t>– heslovité vyjadrenie </a:t>
            </a:r>
            <a:r>
              <a:rPr lang="sk-SK" altLang="sk-SK" sz="2200" b="1" dirty="0" err="1"/>
              <a:t>obsa</a:t>
            </a:r>
            <a:r>
              <a:rPr lang="sk-SK" altLang="sk-SK" sz="2200" b="1" dirty="0"/>
              <a:t>-</a:t>
            </a:r>
          </a:p>
          <a:p>
            <a:r>
              <a:rPr lang="sk-SK" altLang="sk-SK" sz="2200" b="1" dirty="0" smtClean="0"/>
              <a:t>   hu </a:t>
            </a:r>
            <a:r>
              <a:rPr lang="sk-SK" altLang="sk-SK" sz="2200" b="1" dirty="0"/>
              <a:t>listu píšeme pod predtlač,</a:t>
            </a:r>
          </a:p>
          <a:p>
            <a:endParaRPr lang="sk-SK" altLang="sk-SK" sz="1200" b="1" dirty="0">
              <a:solidFill>
                <a:srgbClr val="000099"/>
              </a:solidFill>
            </a:endParaRPr>
          </a:p>
          <a:p>
            <a:pPr>
              <a:buFontTx/>
              <a:buChar char="•"/>
            </a:pPr>
            <a:r>
              <a:rPr lang="sk-SK" altLang="sk-SK" sz="2200" b="1" dirty="0"/>
              <a:t> </a:t>
            </a:r>
            <a:r>
              <a:rPr lang="sk-SK" altLang="sk-SK" sz="2200" b="1" dirty="0"/>
              <a:t>ak</a:t>
            </a:r>
            <a:r>
              <a:rPr lang="sk-SK" altLang="sk-SK" sz="2200" b="1" dirty="0"/>
              <a:t> </a:t>
            </a:r>
            <a:r>
              <a:rPr lang="sk-SK" altLang="sk-SK" sz="2200" b="1" dirty="0">
                <a:solidFill>
                  <a:schemeClr val="accent1"/>
                </a:solidFill>
              </a:rPr>
              <a:t>nie je predtlačené </a:t>
            </a:r>
            <a:r>
              <a:rPr lang="sk-SK" altLang="sk-SK" sz="2200" b="1" dirty="0"/>
              <a:t>– heslovité vyjadrenie obsahu listu </a:t>
            </a:r>
          </a:p>
          <a:p>
            <a:r>
              <a:rPr lang="sk-SK" altLang="sk-SK" sz="2200" b="1" dirty="0"/>
              <a:t>  píšeme po vynechaní 2 riadkov za posledným riadkom</a:t>
            </a:r>
          </a:p>
          <a:p>
            <a:r>
              <a:rPr lang="sk-SK" altLang="sk-SK" sz="2200" b="1" dirty="0"/>
              <a:t>  </a:t>
            </a:r>
            <a:r>
              <a:rPr lang="sk-SK" altLang="sk-SK" sz="2200" b="1" dirty="0" err="1"/>
              <a:t>odvolávacieho</a:t>
            </a:r>
            <a:r>
              <a:rPr lang="sk-SK" altLang="sk-SK" sz="2200" b="1" dirty="0"/>
              <a:t> údaja,</a:t>
            </a:r>
          </a:p>
          <a:p>
            <a:endParaRPr lang="sk-SK" altLang="sk-SK" sz="1200" b="1" dirty="0"/>
          </a:p>
          <a:p>
            <a:pPr>
              <a:buFontTx/>
              <a:buChar char="•"/>
            </a:pPr>
            <a:r>
              <a:rPr lang="sk-SK" altLang="sk-SK" sz="2200" b="1" dirty="0"/>
              <a:t> píšeme od ľavej zvislice s veľkým začiatočným písmenom, </a:t>
            </a:r>
          </a:p>
          <a:p>
            <a:r>
              <a:rPr lang="sk-SK" altLang="sk-SK" sz="2200" b="1" dirty="0"/>
              <a:t>   neukončujeme interpunkčným znamienkom,</a:t>
            </a:r>
          </a:p>
          <a:p>
            <a:endParaRPr lang="sk-SK" altLang="sk-SK" sz="1200" b="1" dirty="0">
              <a:solidFill>
                <a:srgbClr val="000099"/>
              </a:solidFill>
            </a:endParaRPr>
          </a:p>
          <a:p>
            <a:pPr>
              <a:buFontTx/>
              <a:buChar char="•"/>
            </a:pPr>
            <a:r>
              <a:rPr lang="sk-SK" altLang="sk-SK" sz="2200" b="1" dirty="0"/>
              <a:t> zvýrazňujeme podčiarknutím, tučným písmom alebo ich</a:t>
            </a:r>
          </a:p>
          <a:p>
            <a:r>
              <a:rPr lang="sk-SK" altLang="sk-SK" sz="2200" b="1" dirty="0"/>
              <a:t>  kombináciou.</a:t>
            </a:r>
            <a:endParaRPr lang="cs-CZ" altLang="sk-SK" sz="2200" b="1" dirty="0"/>
          </a:p>
        </p:txBody>
      </p:sp>
      <p:sp>
        <p:nvSpPr>
          <p:cNvPr id="4" name="BlokTextu 6"/>
          <p:cNvSpPr txBox="1">
            <a:spLocks noChangeArrowheads="1"/>
          </p:cNvSpPr>
          <p:nvPr/>
        </p:nvSpPr>
        <p:spPr bwMode="auto">
          <a:xfrm>
            <a:off x="684704" y="5949280"/>
            <a:ext cx="80470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1600" b="1" dirty="0">
                <a:latin typeface="Arial" pitchFamily="34" charset="0"/>
                <a:cs typeface="Arial" pitchFamily="34" charset="0"/>
              </a:rPr>
              <a:t>Používanie pečiatky v obchodných listoch </a:t>
            </a:r>
            <a:endParaRPr lang="sk-SK" altLang="sk-SK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sk-SK" altLang="sk-SK" sz="1600" b="1" u="sng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k-SK" altLang="sk-SK" sz="1600" b="1" u="sng" dirty="0">
                <a:latin typeface="Arial" pitchFamily="34" charset="0"/>
                <a:cs typeface="Arial" pitchFamily="34" charset="0"/>
              </a:rPr>
              <a:t>odpoveď </a:t>
            </a:r>
            <a:r>
              <a:rPr lang="sk-SK" altLang="sk-SK" sz="1600" b="1" u="sng" dirty="0" smtClean="0">
                <a:latin typeface="Arial" pitchFamily="34" charset="0"/>
                <a:cs typeface="Arial" pitchFamily="34" charset="0"/>
              </a:rPr>
              <a:t>na </a:t>
            </a:r>
            <a:r>
              <a:rPr lang="sk-SK" altLang="sk-SK" sz="1600" b="1" u="sng" dirty="0">
                <a:latin typeface="Arial" pitchFamily="34" charset="0"/>
                <a:cs typeface="Arial" pitchFamily="34" charset="0"/>
              </a:rPr>
              <a:t>žiadosť o poskytnutie </a:t>
            </a:r>
            <a:r>
              <a:rPr lang="sk-SK" altLang="sk-SK" sz="1600" b="1" u="sng" dirty="0" smtClean="0">
                <a:latin typeface="Arial" pitchFamily="34" charset="0"/>
                <a:cs typeface="Arial" pitchFamily="34" charset="0"/>
              </a:rPr>
              <a:t>informácií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33846" y="151440"/>
            <a:ext cx="7886699" cy="1325562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sk-SK" sz="3200" dirty="0"/>
              <a:t>V heslovitom vyjadrení obsahu listu sa druh písomnosti uvádza 3 spôsobmi:</a:t>
            </a:r>
            <a:endParaRPr lang="cs-CZ" sz="3200" dirty="0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836606" y="1717676"/>
            <a:ext cx="7502375" cy="3969163"/>
          </a:xfrm>
          <a:prstGeom prst="rect">
            <a:avLst/>
          </a:prstGeom>
          <a:noFill/>
          <a:ln w="38100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AutoNum type="alphaLcParenR"/>
            </a:pPr>
            <a:r>
              <a:rPr lang="sk-SK" altLang="sk-SK" sz="2399" dirty="0">
                <a:solidFill>
                  <a:schemeClr val="accent1"/>
                </a:solidFill>
              </a:rPr>
              <a:t>spolu s predmetom listu,</a:t>
            </a:r>
          </a:p>
          <a:p>
            <a:endParaRPr lang="sk-SK" altLang="sk-SK" sz="1200" dirty="0">
              <a:solidFill>
                <a:srgbClr val="000099"/>
              </a:solidFill>
            </a:endParaRPr>
          </a:p>
          <a:p>
            <a:r>
              <a:rPr lang="sk-SK" altLang="sk-SK" sz="2399" dirty="0"/>
              <a:t>			</a:t>
            </a:r>
            <a:r>
              <a:rPr lang="sk-SK" altLang="sk-SK" sz="2399" b="1" dirty="0"/>
              <a:t>Ponuka interiérových dverí</a:t>
            </a:r>
          </a:p>
          <a:p>
            <a:endParaRPr lang="sk-SK" altLang="sk-SK" sz="2399" b="1" u="sng" dirty="0"/>
          </a:p>
          <a:p>
            <a:pPr>
              <a:buFontTx/>
              <a:buAutoNum type="alphaLcParenR" startAt="2"/>
            </a:pPr>
            <a:r>
              <a:rPr lang="sk-SK" altLang="sk-SK" sz="2399" dirty="0">
                <a:solidFill>
                  <a:schemeClr val="accent1"/>
                </a:solidFill>
              </a:rPr>
              <a:t>pomlčkou za predmetom listu,</a:t>
            </a:r>
          </a:p>
          <a:p>
            <a:endParaRPr lang="sk-SK" altLang="sk-SK" sz="1200" dirty="0">
              <a:solidFill>
                <a:srgbClr val="000099"/>
              </a:solidFill>
            </a:endParaRPr>
          </a:p>
          <a:p>
            <a:r>
              <a:rPr lang="sk-SK" altLang="sk-SK" sz="2399" dirty="0"/>
              <a:t>			</a:t>
            </a:r>
            <a:r>
              <a:rPr lang="sk-SK" altLang="sk-SK" sz="2399" b="1" u="sng" dirty="0"/>
              <a:t>Interiérové dvere – ponuka</a:t>
            </a:r>
          </a:p>
          <a:p>
            <a:endParaRPr lang="sk-SK" altLang="sk-SK" sz="2399" b="1" u="sng" dirty="0"/>
          </a:p>
          <a:p>
            <a:pPr>
              <a:buFontTx/>
              <a:buAutoNum type="alphaLcParenR" startAt="3"/>
            </a:pPr>
            <a:r>
              <a:rPr lang="sk-SK" altLang="sk-SK" sz="2399" dirty="0">
                <a:solidFill>
                  <a:schemeClr val="accent1"/>
                </a:solidFill>
              </a:rPr>
              <a:t>pomlčkou na samostatnom riadku pod predmetom listu.</a:t>
            </a:r>
          </a:p>
          <a:p>
            <a:endParaRPr lang="sk-SK" altLang="sk-SK" sz="1200" dirty="0"/>
          </a:p>
          <a:p>
            <a:r>
              <a:rPr lang="sk-SK" altLang="sk-SK" sz="2399" dirty="0"/>
              <a:t>			Interiérové dvere</a:t>
            </a:r>
          </a:p>
          <a:p>
            <a:r>
              <a:rPr lang="sk-SK" altLang="sk-SK" sz="2399" dirty="0"/>
              <a:t>			- </a:t>
            </a:r>
            <a:r>
              <a:rPr lang="sk-SK" altLang="sk-SK" sz="2399" dirty="0" smtClean="0"/>
              <a:t>ponuka</a:t>
            </a:r>
            <a:endParaRPr lang="cs-CZ" altLang="sk-SK" sz="2399" dirty="0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2730640" y="5589240"/>
            <a:ext cx="213359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sz="2399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33846" y="251456"/>
            <a:ext cx="7886699" cy="1325562"/>
          </a:xfrm>
        </p:spPr>
        <p:txBody>
          <a:bodyPr rtlCol="0"/>
          <a:lstStyle/>
          <a:p>
            <a:pPr algn="ctr">
              <a:defRPr/>
            </a:pPr>
            <a:r>
              <a:rPr lang="sk-SK" dirty="0" smtClean="0"/>
              <a:t>Príklady </a:t>
            </a:r>
            <a:r>
              <a:rPr lang="sk-SK" dirty="0" err="1" smtClean="0"/>
              <a:t>odvolávacích</a:t>
            </a:r>
            <a:r>
              <a:rPr lang="sk-SK" dirty="0" smtClean="0"/>
              <a:t> údajov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066801" y="1676401"/>
            <a:ext cx="7781297" cy="200041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2399" b="1" dirty="0">
                <a:solidFill>
                  <a:schemeClr val="accent2"/>
                </a:solidFill>
              </a:rPr>
              <a:t>1. príklad</a:t>
            </a:r>
            <a:endParaRPr lang="sk-SK" altLang="sk-SK" sz="2399" dirty="0"/>
          </a:p>
          <a:p>
            <a:r>
              <a:rPr lang="sk-SK" altLang="sk-SK" sz="2000" dirty="0"/>
              <a:t>Váš list číslo/zo dňa      Naše číslo	          Vybavuje/</a:t>
            </a:r>
            <a:r>
              <a:rPr lang="sk-SK" altLang="sk-SK" sz="2000" dirty="0">
                <a:sym typeface="Wingdings" pitchFamily="2" charset="2"/>
              </a:rPr>
              <a:t>      Nitra</a:t>
            </a:r>
          </a:p>
          <a:p>
            <a:r>
              <a:rPr lang="sk-SK" altLang="sk-SK" sz="2000" dirty="0"/>
              <a:t>	                        ZO-12/2015/Dá    Dobríková	        28. apríla 2015</a:t>
            </a:r>
          </a:p>
          <a:p>
            <a:r>
              <a:rPr lang="sk-SK" altLang="sk-SK" sz="2000" dirty="0"/>
              <a:t>                                                                    0908 547 </a:t>
            </a:r>
            <a:r>
              <a:rPr lang="sk-SK" altLang="sk-SK" sz="2000" dirty="0" smtClean="0"/>
              <a:t>145</a:t>
            </a:r>
          </a:p>
          <a:p>
            <a:endParaRPr lang="sk-SK" altLang="sk-SK" sz="2000" dirty="0"/>
          </a:p>
          <a:p>
            <a:endParaRPr lang="sk-SK" altLang="sk-SK" sz="2000" dirty="0"/>
          </a:p>
        </p:txBody>
      </p:sp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1066800" y="4114801"/>
            <a:ext cx="7748588" cy="200041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2399" b="1" dirty="0">
                <a:solidFill>
                  <a:schemeClr val="accent2"/>
                </a:solidFill>
              </a:rPr>
              <a:t>2. príklad</a:t>
            </a:r>
            <a:endParaRPr lang="sk-SK" altLang="sk-SK" sz="2399" dirty="0"/>
          </a:p>
          <a:p>
            <a:r>
              <a:rPr lang="sk-SK" altLang="sk-SK" sz="2000" dirty="0"/>
              <a:t>Váš list číslo/zo dňa      Naše číslo	          Vybavuje/</a:t>
            </a:r>
            <a:r>
              <a:rPr lang="sk-SK" altLang="sk-SK" sz="2000" dirty="0">
                <a:sym typeface="Wingdings" pitchFamily="2" charset="2"/>
              </a:rPr>
              <a:t>        Zvolen</a:t>
            </a:r>
          </a:p>
          <a:p>
            <a:r>
              <a:rPr lang="sk-SK" altLang="sk-SK" sz="2000" dirty="0">
                <a:sym typeface="Wingdings" pitchFamily="2" charset="2"/>
              </a:rPr>
              <a:t>147/2015/</a:t>
            </a:r>
            <a:r>
              <a:rPr lang="sk-SK" altLang="sk-SK" sz="2000" dirty="0" err="1">
                <a:sym typeface="Wingdings" pitchFamily="2" charset="2"/>
              </a:rPr>
              <a:t>Zr</a:t>
            </a:r>
            <a:r>
              <a:rPr lang="sk-SK" altLang="sk-SK" sz="2000" dirty="0">
                <a:sym typeface="Wingdings" pitchFamily="2" charset="2"/>
              </a:rPr>
              <a:t>	          251/2015/</a:t>
            </a:r>
            <a:r>
              <a:rPr lang="sk-SK" altLang="sk-SK" sz="2000" dirty="0" err="1">
                <a:sym typeface="Wingdings" pitchFamily="2" charset="2"/>
              </a:rPr>
              <a:t>Žý</a:t>
            </a:r>
            <a:r>
              <a:rPr lang="sk-SK" altLang="sk-SK" sz="2000" dirty="0">
                <a:sym typeface="Wingdings" pitchFamily="2" charset="2"/>
              </a:rPr>
              <a:t>         Železný               17. 05. 2015</a:t>
            </a:r>
          </a:p>
          <a:p>
            <a:r>
              <a:rPr lang="sk-SK" altLang="sk-SK" sz="2000" dirty="0">
                <a:sym typeface="Wingdings" pitchFamily="2" charset="2"/>
              </a:rPr>
              <a:t>10. 05. 2015                                                045/458 12 82   </a:t>
            </a:r>
          </a:p>
          <a:p>
            <a:endParaRPr lang="sk-SK" altLang="sk-SK" sz="2000" dirty="0">
              <a:sym typeface="Wingdings" pitchFamily="2" charset="2"/>
            </a:endParaRPr>
          </a:p>
          <a:p>
            <a:endParaRPr lang="sk-SK" altLang="sk-SK" sz="2000" b="1" dirty="0" smtClean="0">
              <a:sym typeface="Wingdings" pitchFamily="2" charset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33846" y="280032"/>
            <a:ext cx="7886699" cy="1325562"/>
          </a:xfrm>
        </p:spPr>
        <p:txBody>
          <a:bodyPr rtlCol="0"/>
          <a:lstStyle/>
          <a:p>
            <a:pPr algn="ctr">
              <a:defRPr/>
            </a:pPr>
            <a:r>
              <a:rPr lang="sk-SK" dirty="0" smtClean="0"/>
              <a:t>Štruktúra obchodného listu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127127" y="1717676"/>
            <a:ext cx="184731" cy="46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cs-CZ" altLang="sk-SK" sz="2399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143000" y="1752601"/>
            <a:ext cx="7543800" cy="42773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sk-SK" altLang="sk-SK" sz="3200" b="1" dirty="0"/>
              <a:t>3. časť</a:t>
            </a:r>
            <a:endParaRPr lang="sk-SK" altLang="sk-SK" sz="3200" dirty="0"/>
          </a:p>
          <a:p>
            <a:pPr>
              <a:spcBef>
                <a:spcPct val="50000"/>
              </a:spcBef>
            </a:pPr>
            <a:r>
              <a:rPr lang="sk-SK" altLang="sk-SK" sz="3999" b="1" dirty="0">
                <a:solidFill>
                  <a:schemeClr val="accent4"/>
                </a:solidFill>
              </a:rPr>
              <a:t>Oslovenie</a:t>
            </a:r>
          </a:p>
          <a:p>
            <a:pPr>
              <a:spcBef>
                <a:spcPct val="50000"/>
              </a:spcBef>
            </a:pPr>
            <a:r>
              <a:rPr lang="sk-SK" altLang="sk-SK" sz="3999" b="1" dirty="0">
                <a:solidFill>
                  <a:schemeClr val="accent4"/>
                </a:solidFill>
              </a:rPr>
              <a:t>Text listu</a:t>
            </a:r>
          </a:p>
          <a:p>
            <a:pPr>
              <a:spcBef>
                <a:spcPct val="50000"/>
              </a:spcBef>
            </a:pPr>
            <a:r>
              <a:rPr lang="sk-SK" altLang="sk-SK" sz="3999" b="1" dirty="0">
                <a:solidFill>
                  <a:schemeClr val="accent4"/>
                </a:solidFill>
              </a:rPr>
              <a:t>Zakončenie listu</a:t>
            </a:r>
            <a:endParaRPr lang="sk-SK" altLang="sk-SK" sz="3999" dirty="0">
              <a:solidFill>
                <a:schemeClr val="accent4"/>
              </a:solidFill>
            </a:endParaRPr>
          </a:p>
          <a:p>
            <a:pPr>
              <a:spcBef>
                <a:spcPct val="50000"/>
              </a:spcBef>
            </a:pPr>
            <a:r>
              <a:rPr lang="sk-SK" altLang="sk-SK" sz="3999" b="1" dirty="0">
                <a:solidFill>
                  <a:schemeClr val="accent4"/>
                </a:solidFill>
              </a:rPr>
              <a:t>Dopĺňajúce údaje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206500" y="314321"/>
            <a:ext cx="7823200" cy="5588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1" lang="sk-SK" altLang="sk-SK" sz="17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CONSULTA, v. o. s., </a:t>
            </a:r>
            <a:r>
              <a:rPr kumimoji="1" lang="sk-SK" altLang="sk-SK" sz="17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Klemensova</a:t>
            </a:r>
            <a:r>
              <a:rPr kumimoji="1" lang="sk-SK" altLang="sk-SK" sz="17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9, 811 09 Bratislava</a:t>
            </a:r>
            <a:endParaRPr kumimoji="1" lang="cs-CZ" altLang="sk-SK" sz="170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76314" y="838199"/>
            <a:ext cx="8180387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endParaRPr kumimoji="1" lang="sk-SK" altLang="sk-SK" sz="799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kumimoji="1" lang="sk-SK" altLang="sk-SK" sz="1400" dirty="0">
                <a:latin typeface="Arial" pitchFamily="34" charset="0"/>
                <a:cs typeface="Arial" pitchFamily="34" charset="0"/>
              </a:rPr>
              <a:t>Doporučene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endParaRPr kumimoji="1" lang="cs-CZ" altLang="sk-SK" sz="799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1092206" y="709608"/>
            <a:ext cx="7874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k-SK" sz="2399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947738" y="2492376"/>
            <a:ext cx="806291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1695450" algn="l"/>
                <a:tab pos="3052763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1695450" algn="l"/>
                <a:tab pos="3052763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1695450" algn="l"/>
                <a:tab pos="3052763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1695450" algn="l"/>
                <a:tab pos="3052763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1695450" algn="l"/>
                <a:tab pos="3052763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95450" algn="l"/>
                <a:tab pos="3052763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95450" algn="l"/>
                <a:tab pos="3052763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95450" algn="l"/>
                <a:tab pos="3052763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95450" algn="l"/>
                <a:tab pos="3052763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sk-SK" altLang="sk-SK" sz="1200" dirty="0">
                <a:latin typeface="Arial" pitchFamily="34" charset="0"/>
                <a:cs typeface="Arial" pitchFamily="34" charset="0"/>
              </a:rPr>
              <a:t>Váš list číslo/zo dňa	    Naše číslo          	      Vybavuje/linka              Bratislava</a:t>
            </a:r>
          </a:p>
          <a:p>
            <a:pPr>
              <a:buFont typeface="Wingdings" pitchFamily="2" charset="2"/>
              <a:buNone/>
            </a:pPr>
            <a:r>
              <a:rPr lang="sk-SK" altLang="sk-SK" sz="1200" dirty="0">
                <a:latin typeface="Arial" pitchFamily="34" charset="0"/>
                <a:cs typeface="Arial" pitchFamily="34" charset="0"/>
              </a:rPr>
              <a:t>123/2015/Ký                        321/2015/Ba              </a:t>
            </a:r>
            <a:r>
              <a:rPr lang="sk-SK" altLang="sk-SK" sz="1200" dirty="0" err="1">
                <a:latin typeface="Arial" pitchFamily="34" charset="0"/>
                <a:cs typeface="Arial" pitchFamily="34" charset="0"/>
              </a:rPr>
              <a:t>Baruta</a:t>
            </a:r>
            <a:r>
              <a:rPr lang="sk-SK" altLang="sk-SK" sz="1200" dirty="0">
                <a:latin typeface="Arial" pitchFamily="34" charset="0"/>
                <a:cs typeface="Arial" pitchFamily="34" charset="0"/>
              </a:rPr>
              <a:t>/24                    </a:t>
            </a:r>
            <a:r>
              <a:rPr lang="sk-SK" altLang="sk-SK" sz="12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k-SK" altLang="sk-SK" sz="1200" dirty="0">
                <a:latin typeface="Arial" pitchFamily="34" charset="0"/>
                <a:cs typeface="Arial" pitchFamily="34" charset="0"/>
              </a:rPr>
              <a:t>. </a:t>
            </a:r>
            <a:r>
              <a:rPr lang="sk-SK" altLang="sk-SK" sz="1200" dirty="0" smtClean="0">
                <a:latin typeface="Arial" pitchFamily="34" charset="0"/>
                <a:cs typeface="Arial" pitchFamily="34" charset="0"/>
              </a:rPr>
              <a:t>marca 2015</a:t>
            </a:r>
            <a:endParaRPr lang="sk-SK" altLang="sk-SK" sz="12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sk-SK" altLang="sk-SK" sz="1200" dirty="0">
                <a:latin typeface="Arial" pitchFamily="34" charset="0"/>
                <a:cs typeface="Arial" pitchFamily="34" charset="0"/>
              </a:rPr>
              <a:t>13. 01. 2015</a:t>
            </a:r>
            <a:r>
              <a:rPr lang="sk-SK" altLang="sk-SK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sk-SK" altLang="sk-SK" sz="1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			</a:t>
            </a:r>
            <a:endParaRPr lang="cs-CZ" altLang="sk-SK" sz="15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BlokTextu 6"/>
          <p:cNvSpPr txBox="1">
            <a:spLocks noChangeArrowheads="1"/>
          </p:cNvSpPr>
          <p:nvPr/>
        </p:nvSpPr>
        <p:spPr bwMode="auto">
          <a:xfrm>
            <a:off x="963613" y="3429000"/>
            <a:ext cx="80470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1400" b="1" dirty="0">
                <a:latin typeface="Arial" pitchFamily="34" charset="0"/>
                <a:cs typeface="Arial" pitchFamily="34" charset="0"/>
              </a:rPr>
              <a:t>Používanie pečiatky v obchodných listoch </a:t>
            </a:r>
            <a:endParaRPr lang="sk-SK" altLang="sk-SK" sz="1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sk-SK" altLang="sk-SK" sz="1400" b="1" u="sng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k-SK" altLang="sk-SK" sz="1400" b="1" u="sng" dirty="0">
                <a:latin typeface="Arial" pitchFamily="34" charset="0"/>
                <a:cs typeface="Arial" pitchFamily="34" charset="0"/>
              </a:rPr>
              <a:t>odpoveď </a:t>
            </a:r>
            <a:r>
              <a:rPr lang="sk-SK" altLang="sk-SK" sz="1400" b="1" u="sng" dirty="0" smtClean="0">
                <a:latin typeface="Arial" pitchFamily="34" charset="0"/>
                <a:cs typeface="Arial" pitchFamily="34" charset="0"/>
              </a:rPr>
              <a:t>na </a:t>
            </a:r>
            <a:r>
              <a:rPr lang="sk-SK" altLang="sk-SK" sz="1400" b="1" u="sng" dirty="0">
                <a:latin typeface="Arial" pitchFamily="34" charset="0"/>
                <a:cs typeface="Arial" pitchFamily="34" charset="0"/>
              </a:rPr>
              <a:t>žiadosť o poskytnutie informácií</a:t>
            </a:r>
          </a:p>
        </p:txBody>
      </p:sp>
      <p:sp>
        <p:nvSpPr>
          <p:cNvPr id="8" name="BlokTextu 7"/>
          <p:cNvSpPr txBox="1">
            <a:spLocks noChangeArrowheads="1"/>
          </p:cNvSpPr>
          <p:nvPr/>
        </p:nvSpPr>
        <p:spPr bwMode="auto">
          <a:xfrm>
            <a:off x="947739" y="4149727"/>
            <a:ext cx="7369175" cy="2492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1400" dirty="0">
                <a:latin typeface="Arial" pitchFamily="34" charset="0"/>
                <a:cs typeface="Arial" pitchFamily="34" charset="0"/>
              </a:rPr>
              <a:t>Vážená obchodná spoločnosť,</a:t>
            </a:r>
          </a:p>
          <a:p>
            <a:endParaRPr lang="sk-SK" altLang="sk-SK" sz="799" dirty="0">
              <a:latin typeface="Arial" pitchFamily="34" charset="0"/>
              <a:cs typeface="Arial" pitchFamily="34" charset="0"/>
            </a:endParaRPr>
          </a:p>
          <a:p>
            <a:r>
              <a:rPr lang="sk-SK" altLang="sk-SK" sz="1400" dirty="0">
                <a:latin typeface="Arial" pitchFamily="34" charset="0"/>
                <a:cs typeface="Arial" pitchFamily="34" charset="0"/>
              </a:rPr>
              <a:t>povinnosť používať pečiatku s označením obchodného názvu organizácie </a:t>
            </a:r>
            <a:br>
              <a:rPr lang="sk-SK" altLang="sk-SK" sz="1400" dirty="0">
                <a:latin typeface="Arial" pitchFamily="34" charset="0"/>
                <a:cs typeface="Arial" pitchFamily="34" charset="0"/>
              </a:rPr>
            </a:br>
            <a:r>
              <a:rPr lang="sk-SK" altLang="sk-SK" sz="1400" dirty="0">
                <a:latin typeface="Arial" pitchFamily="34" charset="0"/>
                <a:cs typeface="Arial" pitchFamily="34" charset="0"/>
              </a:rPr>
              <a:t>v obchodnej korešpondencii právne predpisy neupravujú.</a:t>
            </a:r>
          </a:p>
          <a:p>
            <a:r>
              <a:rPr lang="sk-SK" altLang="sk-SK" sz="1400" dirty="0">
                <a:latin typeface="Arial" pitchFamily="34" charset="0"/>
                <a:cs typeface="Arial" pitchFamily="34" charset="0"/>
              </a:rPr>
              <a:t>Závisí od rozhodnutia pisateľa, či list opatrí pečiatkou alebo nie.</a:t>
            </a:r>
          </a:p>
          <a:p>
            <a:endParaRPr lang="sk-SK" altLang="sk-SK" sz="799" dirty="0">
              <a:latin typeface="Arial" pitchFamily="34" charset="0"/>
              <a:cs typeface="Arial" pitchFamily="34" charset="0"/>
            </a:endParaRPr>
          </a:p>
          <a:p>
            <a:r>
              <a:rPr lang="sk-SK" altLang="sk-SK" sz="1400" dirty="0">
                <a:latin typeface="Arial" pitchFamily="34" charset="0"/>
                <a:cs typeface="Arial" pitchFamily="34" charset="0"/>
              </a:rPr>
              <a:t>S pozdravom</a:t>
            </a:r>
          </a:p>
          <a:p>
            <a:endParaRPr lang="sk-SK" altLang="sk-SK" sz="1400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4746245" algn="ctr"/>
              </a:tabLst>
            </a:pPr>
            <a:r>
              <a:rPr lang="sk-SK" altLang="sk-SK" sz="1400" dirty="0">
                <a:latin typeface="Arial" pitchFamily="34" charset="0"/>
                <a:cs typeface="Arial" pitchFamily="34" charset="0"/>
              </a:rPr>
              <a:t>	</a:t>
            </a:r>
            <a:r>
              <a:rPr lang="sk-SK" altLang="sk-SK" sz="1400" i="1" dirty="0">
                <a:latin typeface="Arial" pitchFamily="34" charset="0"/>
                <a:cs typeface="Arial" pitchFamily="34" charset="0"/>
              </a:rPr>
              <a:t>odtlačok pečiatky</a:t>
            </a:r>
          </a:p>
          <a:p>
            <a:pPr>
              <a:tabLst>
                <a:tab pos="4746245" algn="ctr"/>
              </a:tabLst>
            </a:pPr>
            <a:r>
              <a:rPr lang="sk-SK" altLang="sk-SK" sz="1400" i="1" dirty="0">
                <a:latin typeface="Arial" pitchFamily="34" charset="0"/>
                <a:cs typeface="Arial" pitchFamily="34" charset="0"/>
              </a:rPr>
              <a:t>	podpis</a:t>
            </a:r>
          </a:p>
          <a:p>
            <a:pPr>
              <a:tabLst>
                <a:tab pos="4746245" algn="ctr"/>
              </a:tabLst>
            </a:pPr>
            <a:r>
              <a:rPr lang="sk-SK" altLang="sk-SK" sz="1400" dirty="0">
                <a:latin typeface="Arial" pitchFamily="34" charset="0"/>
                <a:cs typeface="Arial" pitchFamily="34" charset="0"/>
              </a:rPr>
              <a:t>	JUDr. Ivan </a:t>
            </a:r>
            <a:r>
              <a:rPr lang="sk-SK" altLang="sk-SK" sz="1400" dirty="0" err="1">
                <a:latin typeface="Arial" pitchFamily="34" charset="0"/>
                <a:cs typeface="Arial" pitchFamily="34" charset="0"/>
              </a:rPr>
              <a:t>Batura</a:t>
            </a:r>
            <a:endParaRPr lang="sk-SK" altLang="sk-SK" sz="1400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4746245" algn="ctr"/>
              </a:tabLst>
            </a:pPr>
            <a:r>
              <a:rPr lang="sk-SK" altLang="sk-SK" sz="1400" dirty="0">
                <a:latin typeface="Arial" pitchFamily="34" charset="0"/>
                <a:cs typeface="Arial" pitchFamily="34" charset="0"/>
              </a:rPr>
              <a:t>	právnik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947739" y="1443039"/>
            <a:ext cx="8181975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kumimoji="1" lang="sk-SK" altLang="sk-SK" sz="1400" dirty="0">
                <a:latin typeface="Arial" pitchFamily="34" charset="0"/>
                <a:cs typeface="Arial" pitchFamily="34" charset="0"/>
              </a:rPr>
              <a:t>JUB KASTACO</a:t>
            </a:r>
          </a:p>
          <a:p>
            <a:pPr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kumimoji="1" lang="sk-SK" altLang="sk-SK" sz="1400" dirty="0">
                <a:latin typeface="Arial" pitchFamily="34" charset="0"/>
                <a:cs typeface="Arial" pitchFamily="34" charset="0"/>
              </a:rPr>
              <a:t>spol. s r. o.</a:t>
            </a:r>
          </a:p>
          <a:p>
            <a:pPr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kumimoji="1" lang="sk-SK" altLang="sk-SK" sz="1400" dirty="0" err="1">
                <a:latin typeface="Arial" pitchFamily="34" charset="0"/>
                <a:cs typeface="Arial" pitchFamily="34" charset="0"/>
              </a:rPr>
              <a:t>Langsfeldova</a:t>
            </a:r>
            <a:r>
              <a:rPr kumimoji="1" lang="sk-SK" altLang="sk-SK" sz="1400" dirty="0">
                <a:latin typeface="Arial" pitchFamily="34" charset="0"/>
                <a:cs typeface="Arial" pitchFamily="34" charset="0"/>
              </a:rPr>
              <a:t> 3</a:t>
            </a:r>
          </a:p>
          <a:p>
            <a:pPr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kumimoji="1" lang="sk-SK" altLang="sk-SK" sz="1400" dirty="0">
                <a:latin typeface="Arial" pitchFamily="34" charset="0"/>
                <a:cs typeface="Arial" pitchFamily="34" charset="0"/>
              </a:rPr>
              <a:t>036 01  Martin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endParaRPr kumimoji="1" lang="sk-SK" altLang="sk-SK" sz="799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endParaRPr kumimoji="1" lang="sk-SK" altLang="sk-SK" sz="14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endParaRPr kumimoji="1" lang="cs-CZ" altLang="sk-SK" sz="799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  <p:bldP spid="5" grpId="0" animBg="1"/>
      <p:bldP spid="6" grpId="0"/>
      <p:bldP spid="7" grpId="0"/>
      <p:bldP spid="8" grpId="0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33846" y="151440"/>
            <a:ext cx="7886699" cy="1325562"/>
          </a:xfrm>
        </p:spPr>
        <p:txBody>
          <a:bodyPr rtlCol="0"/>
          <a:lstStyle/>
          <a:p>
            <a:pPr algn="ctr">
              <a:defRPr/>
            </a:pPr>
            <a:r>
              <a:rPr lang="sk-SK" dirty="0" smtClean="0"/>
              <a:t>Oslovenie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771512" y="1190624"/>
            <a:ext cx="7643439" cy="4891980"/>
          </a:xfrm>
          <a:prstGeom prst="rect">
            <a:avLst/>
          </a:prstGeom>
          <a:noFill/>
          <a:ln w="38100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-"/>
            </a:pPr>
            <a:r>
              <a:rPr lang="sk-SK" altLang="sk-SK" sz="2399" dirty="0"/>
              <a:t> v obchodných listoch vždy píšeme oslovenie,</a:t>
            </a:r>
          </a:p>
          <a:p>
            <a:pPr>
              <a:buFontTx/>
              <a:buChar char="-"/>
            </a:pPr>
            <a:r>
              <a:rPr lang="sk-SK" altLang="sk-SK" sz="2399" dirty="0"/>
              <a:t> nepoužitie oslovenia sa považuje za porušenie profesijnej</a:t>
            </a:r>
          </a:p>
          <a:p>
            <a:r>
              <a:rPr lang="sk-SK" altLang="sk-SK" sz="2399" dirty="0"/>
              <a:t>  etiky,</a:t>
            </a:r>
          </a:p>
          <a:p>
            <a:pPr>
              <a:buFontTx/>
              <a:buChar char="-"/>
            </a:pPr>
            <a:r>
              <a:rPr lang="sk-SK" altLang="sk-SK" sz="2399" dirty="0"/>
              <a:t> budúceho klienta oslovujeme už ako potenciálneho klienta.</a:t>
            </a:r>
          </a:p>
          <a:p>
            <a:endParaRPr lang="sk-SK" altLang="sk-SK" sz="2399" dirty="0"/>
          </a:p>
          <a:p>
            <a:r>
              <a:rPr lang="sk-SK" altLang="sk-SK" sz="2399" b="1" u="sng" dirty="0"/>
              <a:t>Zásady:</a:t>
            </a:r>
          </a:p>
          <a:p>
            <a:endParaRPr lang="sk-SK" altLang="sk-SK" sz="1400" b="1" u="sng" dirty="0"/>
          </a:p>
          <a:p>
            <a:pPr>
              <a:buFont typeface="Symbol" pitchFamily="18" charset="2"/>
              <a:buChar char="Þ"/>
            </a:pPr>
            <a:r>
              <a:rPr lang="sk-SK" altLang="sk-SK" sz="2399" dirty="0">
                <a:sym typeface="Symbol" pitchFamily="18" charset="2"/>
              </a:rPr>
              <a:t> píšeme pod „Vecou“ po vynechaní 2 voľných riadkov,</a:t>
            </a:r>
          </a:p>
          <a:p>
            <a:pPr>
              <a:buFont typeface="Symbol" pitchFamily="18" charset="2"/>
              <a:buChar char="Þ"/>
            </a:pPr>
            <a:r>
              <a:rPr lang="sk-SK" altLang="sk-SK" sz="2399" dirty="0">
                <a:sym typeface="Symbol" pitchFamily="18" charset="2"/>
              </a:rPr>
              <a:t> píšeme v ľavej zvislici,</a:t>
            </a:r>
          </a:p>
          <a:p>
            <a:pPr>
              <a:buFont typeface="Symbol" pitchFamily="18" charset="2"/>
              <a:buChar char="Þ"/>
            </a:pPr>
            <a:r>
              <a:rPr lang="sk-SK" altLang="sk-SK" sz="2399" dirty="0"/>
              <a:t> oslovenie je súčasťou úvodnej vety textu, preto sa za ním</a:t>
            </a:r>
          </a:p>
          <a:p>
            <a:pPr>
              <a:buFont typeface="Symbol" pitchFamily="18" charset="2"/>
              <a:buNone/>
            </a:pPr>
            <a:r>
              <a:rPr lang="sk-SK" altLang="sk-SK" sz="2399" dirty="0"/>
              <a:t>    píše čiarka,</a:t>
            </a:r>
          </a:p>
          <a:p>
            <a:pPr>
              <a:buFont typeface="Symbol" pitchFamily="18" charset="2"/>
              <a:buChar char="Þ"/>
            </a:pPr>
            <a:r>
              <a:rPr lang="sk-SK" altLang="sk-SK" sz="2399" dirty="0"/>
              <a:t> vo vete sa </a:t>
            </a:r>
            <a:r>
              <a:rPr lang="sk-SK" altLang="sk-SK" sz="2399" dirty="0">
                <a:solidFill>
                  <a:schemeClr val="accent1"/>
                </a:solidFill>
              </a:rPr>
              <a:t>pokračuje malým písmenom </a:t>
            </a:r>
            <a:r>
              <a:rPr lang="sk-SK" altLang="sk-SK" sz="2399" dirty="0"/>
              <a:t>po vynechaní  </a:t>
            </a:r>
          </a:p>
          <a:p>
            <a:pPr>
              <a:buFont typeface="Symbol" pitchFamily="18" charset="2"/>
              <a:buNone/>
            </a:pPr>
            <a:r>
              <a:rPr lang="sk-SK" altLang="sk-SK" sz="2399" dirty="0"/>
              <a:t>    1 prázdneho riadka.</a:t>
            </a:r>
            <a:endParaRPr lang="cs-CZ" altLang="sk-SK" sz="2399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33846" y="222880"/>
            <a:ext cx="7886699" cy="1325562"/>
          </a:xfrm>
        </p:spPr>
        <p:txBody>
          <a:bodyPr rtlCol="0"/>
          <a:lstStyle/>
          <a:p>
            <a:pPr algn="ctr">
              <a:defRPr/>
            </a:pPr>
            <a:r>
              <a:rPr lang="sk-SK" dirty="0" smtClean="0"/>
              <a:t>Možnosti oslovenia</a:t>
            </a:r>
            <a:endParaRPr lang="cs-CZ" dirty="0" smtClean="0"/>
          </a:p>
        </p:txBody>
      </p:sp>
      <p:sp>
        <p:nvSpPr>
          <p:cNvPr id="45059" name="Text Box 4"/>
          <p:cNvSpPr txBox="1">
            <a:spLocks noChangeArrowheads="1"/>
          </p:cNvSpPr>
          <p:nvPr/>
        </p:nvSpPr>
        <p:spPr bwMode="auto">
          <a:xfrm>
            <a:off x="814384" y="1924042"/>
            <a:ext cx="7848600" cy="3045962"/>
          </a:xfrm>
          <a:prstGeom prst="rect">
            <a:avLst/>
          </a:prstGeom>
          <a:noFill/>
          <a:ln w="38100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2399" dirty="0">
                <a:solidFill>
                  <a:schemeClr val="accent1"/>
                </a:solidFill>
              </a:rPr>
              <a:t>1.</a:t>
            </a:r>
            <a:r>
              <a:rPr lang="sk-SK" altLang="sk-SK" sz="2399" dirty="0">
                <a:solidFill>
                  <a:srgbClr val="000099"/>
                </a:solidFill>
              </a:rPr>
              <a:t>	</a:t>
            </a:r>
            <a:r>
              <a:rPr lang="sk-SK" altLang="sk-SK" sz="2399" dirty="0">
                <a:solidFill>
                  <a:schemeClr val="accent1"/>
                </a:solidFill>
              </a:rPr>
              <a:t>individuálneho adresáta </a:t>
            </a:r>
            <a:r>
              <a:rPr lang="sk-SK" altLang="sk-SK" sz="2399" dirty="0"/>
              <a:t>– funkciou, akademickým 					titulom, hodnosťou,</a:t>
            </a:r>
          </a:p>
          <a:p>
            <a:r>
              <a:rPr lang="sk-SK" altLang="sk-SK" sz="2399" dirty="0"/>
              <a:t>	(vážený pán riaditeľ, vážený pán konateľ, vážená pani</a:t>
            </a:r>
          </a:p>
          <a:p>
            <a:r>
              <a:rPr lang="sk-SK" altLang="sk-SK" sz="2399" dirty="0"/>
              <a:t> 	konateľka, vážený pán vedúci, vážená pani </a:t>
            </a:r>
            <a:r>
              <a:rPr lang="sk-SK" altLang="sk-SK" sz="2399" dirty="0" smtClean="0"/>
              <a:t>inžinierka, vážený pán plukovník),</a:t>
            </a:r>
            <a:endParaRPr lang="sk-SK" altLang="sk-SK" sz="2399" dirty="0"/>
          </a:p>
          <a:p>
            <a:endParaRPr lang="sk-SK" altLang="sk-SK" sz="2399" dirty="0"/>
          </a:p>
          <a:p>
            <a:r>
              <a:rPr lang="sk-SK" altLang="sk-SK" sz="2399" dirty="0">
                <a:solidFill>
                  <a:schemeClr val="accent1"/>
                </a:solidFill>
              </a:rPr>
              <a:t>2.</a:t>
            </a:r>
            <a:r>
              <a:rPr lang="sk-SK" altLang="sk-SK" sz="2399" dirty="0"/>
              <a:t>	</a:t>
            </a:r>
            <a:r>
              <a:rPr lang="sk-SK" altLang="sk-SK" sz="2399" dirty="0">
                <a:solidFill>
                  <a:schemeClr val="accent1"/>
                </a:solidFill>
              </a:rPr>
              <a:t>hromadné oslovenie </a:t>
            </a:r>
            <a:r>
              <a:rPr lang="sk-SK" altLang="sk-SK" sz="2399" dirty="0"/>
              <a:t>– vážení zákazníci, vážení klienti, </a:t>
            </a:r>
          </a:p>
          <a:p>
            <a:r>
              <a:rPr lang="sk-SK" altLang="sk-SK" sz="2399" dirty="0"/>
              <a:t>	vážená obchodná </a:t>
            </a:r>
            <a:r>
              <a:rPr lang="sk-SK" altLang="sk-SK" sz="2399" dirty="0" smtClean="0"/>
              <a:t>spoločnosť.</a:t>
            </a:r>
            <a:endParaRPr lang="cs-CZ" altLang="sk-SK" sz="2399" dirty="0"/>
          </a:p>
        </p:txBody>
      </p:sp>
      <p:sp>
        <p:nvSpPr>
          <p:cNvPr id="2" name="TextovéPole 1"/>
          <p:cNvSpPr txBox="1"/>
          <p:nvPr/>
        </p:nvSpPr>
        <p:spPr>
          <a:xfrm>
            <a:off x="1043608" y="5373216"/>
            <a:ext cx="4424609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Vážená </a:t>
            </a: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pani riaditeľka,</a:t>
            </a:r>
          </a:p>
          <a:p>
            <a:endParaRPr lang="sk-SK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	žiadame </a:t>
            </a:r>
            <a:r>
              <a:rPr lang="sk-SK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Vás...</a:t>
            </a:r>
            <a:endParaRPr lang="sk-SK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:fade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33846" y="222880"/>
            <a:ext cx="7886699" cy="1325562"/>
          </a:xfrm>
        </p:spPr>
        <p:txBody>
          <a:bodyPr rtlCol="0"/>
          <a:lstStyle/>
          <a:p>
            <a:pPr algn="ctr">
              <a:defRPr/>
            </a:pPr>
            <a:r>
              <a:rPr lang="sk-SK" dirty="0" smtClean="0"/>
              <a:t>Text listu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755576" y="1752602"/>
            <a:ext cx="7416824" cy="4462632"/>
          </a:xfrm>
          <a:prstGeom prst="rect">
            <a:avLst/>
          </a:prstGeom>
          <a:noFill/>
          <a:ln w="38100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2399" u="sng" dirty="0">
                <a:solidFill>
                  <a:schemeClr val="accent1"/>
                </a:solidFill>
              </a:rPr>
              <a:t>Zásady:</a:t>
            </a:r>
          </a:p>
          <a:p>
            <a:pPr>
              <a:buFontTx/>
              <a:buAutoNum type="alphaLcParenR"/>
            </a:pPr>
            <a:r>
              <a:rPr lang="sk-SK" altLang="sk-SK" sz="2000" dirty="0"/>
              <a:t>text je rozdelený do logicky usporiadaných myšlienkových celkov – odsekov,</a:t>
            </a:r>
          </a:p>
          <a:p>
            <a:pPr>
              <a:buFontTx/>
              <a:buAutoNum type="alphaLcParenR" startAt="2"/>
            </a:pPr>
            <a:r>
              <a:rPr lang="sk-SK" altLang="sk-SK" sz="2000" dirty="0">
                <a:solidFill>
                  <a:schemeClr val="accent1"/>
                </a:solidFill>
              </a:rPr>
              <a:t>formálna úprava odsekov – vo zvislici alebo so zarážkou</a:t>
            </a:r>
            <a:r>
              <a:rPr lang="sk-SK" altLang="sk-SK" sz="2000" dirty="0">
                <a:solidFill>
                  <a:srgbClr val="000099"/>
                </a:solidFill>
              </a:rPr>
              <a:t>,</a:t>
            </a:r>
          </a:p>
          <a:p>
            <a:pPr>
              <a:buFontTx/>
              <a:buAutoNum type="alphaLcParenR" startAt="2"/>
            </a:pPr>
            <a:r>
              <a:rPr lang="sk-SK" altLang="sk-SK" sz="2000" dirty="0"/>
              <a:t>text bez oslovenia začína po vynechaní 2 prázdnych riad-</a:t>
            </a:r>
          </a:p>
          <a:p>
            <a:r>
              <a:rPr lang="sk-SK" altLang="sk-SK" sz="2000" dirty="0"/>
              <a:t>	kov za „Vecou“,</a:t>
            </a:r>
          </a:p>
          <a:p>
            <a:pPr>
              <a:buFontTx/>
              <a:buAutoNum type="alphaLcParenR" startAt="4"/>
            </a:pPr>
            <a:r>
              <a:rPr lang="sk-SK" altLang="sk-SK" sz="2000" dirty="0">
                <a:solidFill>
                  <a:schemeClr val="accent1"/>
                </a:solidFill>
              </a:rPr>
              <a:t>dôležité časti textu zvýrazňujeme </a:t>
            </a:r>
            <a:r>
              <a:rPr lang="sk-SK" altLang="sk-SK" sz="2000" dirty="0">
                <a:solidFill>
                  <a:srgbClr val="000099"/>
                </a:solidFill>
              </a:rPr>
              <a:t>,</a:t>
            </a:r>
          </a:p>
          <a:p>
            <a:pPr>
              <a:buFontTx/>
              <a:buAutoNum type="alphaLcParenR" startAt="4"/>
            </a:pPr>
            <a:r>
              <a:rPr lang="sk-SK" altLang="sk-SK" sz="2000" dirty="0"/>
              <a:t>používame automatické delenie slov,</a:t>
            </a:r>
          </a:p>
          <a:p>
            <a:pPr>
              <a:buFontTx/>
              <a:buAutoNum type="alphaLcParenR" startAt="4"/>
            </a:pPr>
            <a:r>
              <a:rPr lang="sk-SK" altLang="sk-SK" sz="2000" dirty="0">
                <a:solidFill>
                  <a:schemeClr val="accent1"/>
                </a:solidFill>
              </a:rPr>
              <a:t>vkladáme pevné medzery pri písaní tesných zložiek</a:t>
            </a:r>
          </a:p>
          <a:p>
            <a:r>
              <a:rPr lang="sk-SK" altLang="sk-SK" sz="2000" dirty="0">
                <a:solidFill>
                  <a:schemeClr val="accent1"/>
                </a:solidFill>
              </a:rPr>
              <a:t>	(tituly a mená, čísla a merné jednotky, zložky dátumu)</a:t>
            </a:r>
          </a:p>
          <a:p>
            <a:pPr>
              <a:buFontTx/>
              <a:buAutoNum type="alphaLcParenR" startAt="7"/>
            </a:pPr>
            <a:r>
              <a:rPr lang="sk-SK" altLang="sk-SK" sz="2000" dirty="0"/>
              <a:t>pri </a:t>
            </a:r>
            <a:r>
              <a:rPr lang="sk-SK" altLang="sk-SK" sz="2000" dirty="0">
                <a:solidFill>
                  <a:schemeClr val="accent1"/>
                </a:solidFill>
              </a:rPr>
              <a:t>viacstranových listoch </a:t>
            </a:r>
            <a:r>
              <a:rPr lang="sk-SK" altLang="sk-SK" sz="2000" dirty="0"/>
              <a:t>sa prvá strana nekončí nadpisom, rozdeleným slovom, ani prvým riadkom ďalšieho odseku. Druhá strana sa označí arabským číslom </a:t>
            </a:r>
            <a:r>
              <a:rPr lang="sk-SK" altLang="sk-SK" sz="2000" dirty="0" smtClean="0"/>
              <a:t>v päte a </a:t>
            </a:r>
            <a:r>
              <a:rPr lang="sk-SK" altLang="sk-SK" sz="2000" dirty="0"/>
              <a:t>okrem pozdravu a podpisu obsahuje minimálne jeden riadok textu.</a:t>
            </a:r>
            <a:endParaRPr lang="cs-CZ" altLang="sk-SK" sz="2000" dirty="0">
              <a:solidFill>
                <a:srgbClr val="000099"/>
              </a:solidFill>
            </a:endParaRPr>
          </a:p>
        </p:txBody>
      </p:sp>
      <p:pic>
        <p:nvPicPr>
          <p:cNvPr id="61444" name="Picture 4" descr="BD0491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04801"/>
            <a:ext cx="190500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40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sf\Plocha\PIRŠ Kybova\skenovane\list2.gif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99" t="17558" r="9282" b="12892"/>
          <a:stretch>
            <a:fillRect/>
          </a:stretch>
        </p:blipFill>
        <p:spPr bwMode="auto">
          <a:xfrm>
            <a:off x="1551932" y="-243408"/>
            <a:ext cx="5502794" cy="7371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3860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33846" y="237168"/>
            <a:ext cx="7886699" cy="1325562"/>
          </a:xfrm>
        </p:spPr>
        <p:txBody>
          <a:bodyPr rtlCol="0"/>
          <a:lstStyle/>
          <a:p>
            <a:pPr algn="ctr">
              <a:defRPr/>
            </a:pPr>
            <a:r>
              <a:rPr lang="sk-SK" dirty="0" smtClean="0"/>
              <a:t>Ukončenie </a:t>
            </a:r>
            <a:r>
              <a:rPr lang="sk-SK" dirty="0" smtClean="0"/>
              <a:t>textu listu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395536" y="1443039"/>
            <a:ext cx="5904656" cy="4522777"/>
          </a:xfrm>
          <a:prstGeom prst="rect">
            <a:avLst/>
          </a:prstGeom>
          <a:noFill/>
          <a:ln w="38100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185738" indent="-171450">
              <a:buFont typeface="Times New Roman" panose="02020603050405020304" pitchFamily="18" charset="0"/>
              <a:buChar char="-"/>
            </a:pPr>
            <a:r>
              <a:rPr lang="sk-SK" altLang="sk-SK" sz="2399" dirty="0" smtClean="0"/>
              <a:t>text </a:t>
            </a:r>
            <a:r>
              <a:rPr lang="sk-SK" altLang="sk-SK" sz="2399" dirty="0"/>
              <a:t>listu sa končí tak, aby bol dostatok miesta na </a:t>
            </a:r>
            <a:r>
              <a:rPr lang="sk-SK" altLang="sk-SK" sz="2399" dirty="0" smtClean="0"/>
              <a:t>odtlačok  </a:t>
            </a:r>
            <a:r>
              <a:rPr lang="sk-SK" altLang="sk-SK" sz="2399" dirty="0"/>
              <a:t>pečiatky a podpis, na vyznačenie príloh a rozdeľovníka </a:t>
            </a:r>
            <a:r>
              <a:rPr lang="sk-SK" altLang="sk-SK" sz="2399" dirty="0" smtClean="0"/>
              <a:t>adresátov</a:t>
            </a:r>
            <a:r>
              <a:rPr lang="sk-SK" altLang="sk-SK" sz="2399" dirty="0"/>
              <a:t>;</a:t>
            </a:r>
          </a:p>
          <a:p>
            <a:pPr marL="185738" indent="-185738">
              <a:buFont typeface="Times New Roman" panose="02020603050405020304" pitchFamily="18" charset="0"/>
              <a:buChar char="-"/>
            </a:pPr>
            <a:r>
              <a:rPr lang="sk-SK" altLang="sk-SK" sz="2399" dirty="0" smtClean="0">
                <a:solidFill>
                  <a:schemeClr val="accent1"/>
                </a:solidFill>
              </a:rPr>
              <a:t>ak </a:t>
            </a:r>
            <a:r>
              <a:rPr lang="sk-SK" altLang="sk-SK" sz="2399" dirty="0">
                <a:solidFill>
                  <a:schemeClr val="accent1"/>
                </a:solidFill>
              </a:rPr>
              <a:t>sa list končí pozdravom, pozdrav sa píše na </a:t>
            </a:r>
            <a:r>
              <a:rPr lang="sk-SK" altLang="sk-SK" sz="2399" dirty="0" smtClean="0">
                <a:solidFill>
                  <a:schemeClr val="accent1"/>
                </a:solidFill>
              </a:rPr>
              <a:t>samostatný </a:t>
            </a:r>
            <a:r>
              <a:rPr lang="sk-SK" altLang="sk-SK" sz="2399" dirty="0">
                <a:solidFill>
                  <a:schemeClr val="accent1"/>
                </a:solidFill>
              </a:rPr>
              <a:t>odsek;</a:t>
            </a:r>
          </a:p>
          <a:p>
            <a:pPr marL="185738" indent="-185738">
              <a:buFont typeface="Times New Roman" panose="02020603050405020304" pitchFamily="18" charset="0"/>
              <a:buChar char="-"/>
            </a:pPr>
            <a:r>
              <a:rPr lang="sk-SK" altLang="sk-SK" sz="2399" dirty="0" smtClean="0"/>
              <a:t>od </a:t>
            </a:r>
            <a:r>
              <a:rPr lang="sk-SK" altLang="sk-SK" sz="2399" dirty="0"/>
              <a:t>posledného riadku textu sa oddeľuje prázdnym </a:t>
            </a:r>
            <a:r>
              <a:rPr lang="sk-SK" altLang="sk-SK" sz="2399" dirty="0" smtClean="0"/>
              <a:t>    riadkom;</a:t>
            </a:r>
          </a:p>
          <a:p>
            <a:pPr marL="185738" indent="-185738">
              <a:buFont typeface="Times New Roman" panose="02020603050405020304" pitchFamily="18" charset="0"/>
              <a:buChar char="-"/>
            </a:pPr>
            <a:r>
              <a:rPr lang="sk-SK" altLang="sk-SK" sz="2399" dirty="0" smtClean="0">
                <a:solidFill>
                  <a:schemeClr val="accent1"/>
                </a:solidFill>
              </a:rPr>
              <a:t>pozdrav môže byť súčasťou záverečnej vety alebo súvetia;</a:t>
            </a:r>
          </a:p>
          <a:p>
            <a:pPr marL="185738" indent="-185738">
              <a:buFont typeface="Times New Roman" panose="02020603050405020304" pitchFamily="18" charset="0"/>
              <a:buChar char="-"/>
            </a:pPr>
            <a:r>
              <a:rPr lang="sk-SK" altLang="sk-SK" sz="2399" dirty="0" smtClean="0"/>
              <a:t>za </a:t>
            </a:r>
            <a:r>
              <a:rPr lang="sk-SK" altLang="sk-SK" sz="2399" dirty="0"/>
              <a:t>pozdravom sa interpunkčné znamienko nepíše, </a:t>
            </a:r>
            <a:r>
              <a:rPr lang="sk-SK" altLang="sk-SK" sz="2399" dirty="0" smtClean="0"/>
              <a:t>okrem </a:t>
            </a:r>
            <a:r>
              <a:rPr lang="sk-SK" altLang="sk-SK" sz="2399" dirty="0"/>
              <a:t>želacích viet s výkričníkom;</a:t>
            </a:r>
          </a:p>
          <a:p>
            <a:endParaRPr lang="sk-SK" altLang="sk-SK" sz="2399" dirty="0"/>
          </a:p>
        </p:txBody>
      </p:sp>
      <p:pic>
        <p:nvPicPr>
          <p:cNvPr id="62469" name="Picture 5" descr="BD0491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457201"/>
            <a:ext cx="1447800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6834443" y="2564904"/>
            <a:ext cx="21771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i="1" dirty="0" smtClean="0"/>
              <a:t>podpis</a:t>
            </a:r>
          </a:p>
          <a:p>
            <a:pPr algn="ctr"/>
            <a:r>
              <a:rPr lang="sk-SK" dirty="0" smtClean="0"/>
              <a:t>Ing. Ján Drobný</a:t>
            </a:r>
          </a:p>
          <a:p>
            <a:pPr algn="ctr"/>
            <a:r>
              <a:rPr lang="sk-SK" dirty="0" smtClean="0"/>
              <a:t>riaditeľ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331481" y="1700808"/>
            <a:ext cx="124264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/>
              <a:t>o</a:t>
            </a:r>
            <a:r>
              <a:rPr lang="sk-SK" dirty="0" smtClean="0"/>
              <a:t>dtlačok</a:t>
            </a:r>
          </a:p>
          <a:p>
            <a:pPr algn="ctr"/>
            <a:r>
              <a:rPr lang="sk-SK" dirty="0" smtClean="0"/>
              <a:t>pečiatky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:fade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33846" y="251456"/>
            <a:ext cx="7886699" cy="1325562"/>
          </a:xfrm>
        </p:spPr>
        <p:txBody>
          <a:bodyPr rtlCol="0"/>
          <a:lstStyle/>
          <a:p>
            <a:pPr algn="ctr">
              <a:defRPr/>
            </a:pPr>
            <a:r>
              <a:rPr lang="sk-SK" dirty="0" smtClean="0"/>
              <a:t>Vzory pozdravných formúl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804857" y="1752600"/>
            <a:ext cx="7771423" cy="4891980"/>
          </a:xfrm>
          <a:prstGeom prst="rect">
            <a:avLst/>
          </a:prstGeom>
          <a:noFill/>
          <a:ln w="38100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2399" dirty="0">
                <a:solidFill>
                  <a:schemeClr val="accent1"/>
                </a:solidFill>
              </a:rPr>
              <a:t>S pozdravom</a:t>
            </a:r>
          </a:p>
          <a:p>
            <a:r>
              <a:rPr lang="sk-SK" altLang="sk-SK" sz="2399" dirty="0">
                <a:solidFill>
                  <a:schemeClr val="accent2"/>
                </a:solidFill>
              </a:rPr>
              <a:t>Za pochopenie ďakujeme a ostávame s pozdravom</a:t>
            </a:r>
            <a:endParaRPr lang="sk-SK" altLang="sk-SK" sz="2399" dirty="0"/>
          </a:p>
          <a:p>
            <a:r>
              <a:rPr lang="sk-SK" altLang="sk-SK" sz="2399" dirty="0">
                <a:solidFill>
                  <a:schemeClr val="accent1"/>
                </a:solidFill>
              </a:rPr>
              <a:t>Tešíme sa na Vašu odpoveď a ostávame s pozdravom</a:t>
            </a:r>
          </a:p>
          <a:p>
            <a:r>
              <a:rPr lang="sk-SK" altLang="sk-SK" sz="2399" dirty="0">
                <a:solidFill>
                  <a:schemeClr val="accent2"/>
                </a:solidFill>
              </a:rPr>
              <a:t>Tešíme sa na spoluprácu a ostávame s pozdravom</a:t>
            </a:r>
            <a:endParaRPr lang="sk-SK" altLang="sk-SK" sz="2399" dirty="0"/>
          </a:p>
          <a:p>
            <a:r>
              <a:rPr lang="sk-SK" altLang="sk-SK" sz="2399" dirty="0">
                <a:solidFill>
                  <a:schemeClr val="accent1"/>
                </a:solidFill>
              </a:rPr>
              <a:t>Tešíme sa na Vašu objednávku a ostávame s pozdravom</a:t>
            </a:r>
          </a:p>
          <a:p>
            <a:r>
              <a:rPr lang="sk-SK" altLang="sk-SK" sz="2399" dirty="0">
                <a:solidFill>
                  <a:schemeClr val="accent2"/>
                </a:solidFill>
              </a:rPr>
              <a:t>Tešíme sa na Vašu novú objednávku a so želaním podnikateľ-</a:t>
            </a:r>
          </a:p>
          <a:p>
            <a:r>
              <a:rPr lang="sk-SK" altLang="sk-SK" sz="2399" dirty="0" err="1">
                <a:solidFill>
                  <a:schemeClr val="accent2"/>
                </a:solidFill>
              </a:rPr>
              <a:t>ských</a:t>
            </a:r>
            <a:r>
              <a:rPr lang="sk-SK" altLang="sk-SK" sz="2399" dirty="0">
                <a:solidFill>
                  <a:schemeClr val="accent2"/>
                </a:solidFill>
              </a:rPr>
              <a:t> úspechov ostávame s pozdravom</a:t>
            </a:r>
            <a:endParaRPr lang="sk-SK" altLang="sk-SK" sz="2399" dirty="0"/>
          </a:p>
          <a:p>
            <a:r>
              <a:rPr lang="sk-SK" altLang="sk-SK" sz="2399" dirty="0">
                <a:solidFill>
                  <a:schemeClr val="accent1"/>
                </a:solidFill>
              </a:rPr>
              <a:t>Na spoluprácu sa tešíme a ostávame s pozdravom</a:t>
            </a:r>
          </a:p>
          <a:p>
            <a:r>
              <a:rPr lang="sk-SK" altLang="sk-SK" sz="2399" dirty="0">
                <a:solidFill>
                  <a:schemeClr val="accent2"/>
                </a:solidFill>
              </a:rPr>
              <a:t>Želáme veľa obchodných úspechov a ostávame s pozdravom </a:t>
            </a:r>
          </a:p>
          <a:p>
            <a:r>
              <a:rPr lang="sk-SK" altLang="sk-SK" sz="2399" dirty="0">
                <a:solidFill>
                  <a:schemeClr val="accent1"/>
                </a:solidFill>
              </a:rPr>
              <a:t>Očakávame, že zmenu objednávky potvrdíte včas a ostávame</a:t>
            </a:r>
          </a:p>
          <a:p>
            <a:r>
              <a:rPr lang="sk-SK" altLang="sk-SK" sz="2399" dirty="0">
                <a:solidFill>
                  <a:schemeClr val="accent1"/>
                </a:solidFill>
              </a:rPr>
              <a:t>s pozdravom</a:t>
            </a:r>
          </a:p>
          <a:p>
            <a:r>
              <a:rPr lang="sk-SK" altLang="sk-SK" sz="2399" dirty="0">
                <a:solidFill>
                  <a:schemeClr val="accent2"/>
                </a:solidFill>
              </a:rPr>
              <a:t>Na Váš záujem sa tešíme a ostávame s pozdravom</a:t>
            </a:r>
            <a:endParaRPr lang="sk-SK" altLang="sk-SK" sz="2399" dirty="0"/>
          </a:p>
          <a:p>
            <a:r>
              <a:rPr lang="sk-SK" altLang="sk-SK" sz="2399" dirty="0">
                <a:solidFill>
                  <a:schemeClr val="accent1"/>
                </a:solidFill>
              </a:rPr>
              <a:t>Športu zdar!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33846" y="222880"/>
            <a:ext cx="7886699" cy="1325562"/>
          </a:xfrm>
        </p:spPr>
        <p:txBody>
          <a:bodyPr rtlCol="0"/>
          <a:lstStyle/>
          <a:p>
            <a:pPr algn="ctr">
              <a:defRPr/>
            </a:pPr>
            <a:r>
              <a:rPr lang="sk-SK" dirty="0"/>
              <a:t>U</a:t>
            </a:r>
            <a:r>
              <a:rPr lang="sk-SK" dirty="0" smtClean="0"/>
              <a:t>končenie </a:t>
            </a:r>
            <a:r>
              <a:rPr lang="sk-SK" dirty="0" smtClean="0"/>
              <a:t>listu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688969" y="1625600"/>
            <a:ext cx="7989887" cy="5139612"/>
          </a:xfrm>
          <a:prstGeom prst="rect">
            <a:avLst/>
          </a:prstGeom>
          <a:noFill/>
          <a:ln w="38100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2399" b="1" u="sng" dirty="0"/>
              <a:t>Pečiatka</a:t>
            </a:r>
            <a:endParaRPr lang="sk-SK" altLang="sk-SK" sz="2399" dirty="0"/>
          </a:p>
          <a:p>
            <a:r>
              <a:rPr lang="sk-SK" altLang="sk-SK" sz="2000" dirty="0">
                <a:solidFill>
                  <a:schemeClr val="accent2"/>
                </a:solidFill>
              </a:rPr>
              <a:t>- ak je súčasťou listu pečiatka, umiestni sa 2 až 3 riadky pod textom,</a:t>
            </a:r>
          </a:p>
          <a:p>
            <a:r>
              <a:rPr lang="sk-SK" altLang="sk-SK" sz="2000" dirty="0"/>
              <a:t>- podlhovastá pečiatka sa odtlačí v pravej polovici listového papiera </a:t>
            </a:r>
            <a:br>
              <a:rPr lang="sk-SK" altLang="sk-SK" sz="2000" dirty="0"/>
            </a:br>
            <a:r>
              <a:rPr lang="sk-SK" altLang="sk-SK" sz="2000" dirty="0"/>
              <a:t>   nad podpis,</a:t>
            </a:r>
          </a:p>
          <a:p>
            <a:r>
              <a:rPr lang="sk-SK" altLang="sk-SK" sz="2000" dirty="0">
                <a:solidFill>
                  <a:schemeClr val="accent2"/>
                </a:solidFill>
              </a:rPr>
              <a:t>- úradná pečiatka so štátnym znakom (okrúhla pečiatka) sa umiestňuje </a:t>
            </a:r>
            <a:br>
              <a:rPr lang="sk-SK" altLang="sk-SK" sz="2000" dirty="0">
                <a:solidFill>
                  <a:schemeClr val="accent2"/>
                </a:solidFill>
              </a:rPr>
            </a:br>
            <a:r>
              <a:rPr lang="sk-SK" altLang="sk-SK" sz="2000" dirty="0">
                <a:solidFill>
                  <a:schemeClr val="accent2"/>
                </a:solidFill>
              </a:rPr>
              <a:t>   v strede papiera.</a:t>
            </a:r>
          </a:p>
          <a:p>
            <a:r>
              <a:rPr lang="sk-SK" altLang="sk-SK" sz="2399" b="1" u="sng" dirty="0"/>
              <a:t>Podpis</a:t>
            </a:r>
          </a:p>
          <a:p>
            <a:r>
              <a:rPr lang="sk-SK" altLang="sk-SK" sz="2000" dirty="0"/>
              <a:t>- umiestňujeme v pravej polovici listového papiera pod pečiatkou a nad</a:t>
            </a:r>
          </a:p>
          <a:p>
            <a:r>
              <a:rPr lang="sk-SK" altLang="sk-SK" sz="2000" dirty="0"/>
              <a:t>  vytlačené meno a priezvisko, funkciu zodpovedného pracovníka,</a:t>
            </a:r>
          </a:p>
          <a:p>
            <a:r>
              <a:rPr lang="sk-SK" altLang="sk-SK" sz="2000" dirty="0">
                <a:solidFill>
                  <a:schemeClr val="accent2"/>
                </a:solidFill>
              </a:rPr>
              <a:t>- na podpis sa vynecháva dostatok miesta, aby nezasahoval ani do pečiatky</a:t>
            </a:r>
          </a:p>
          <a:p>
            <a:r>
              <a:rPr lang="sk-SK" altLang="sk-SK" sz="2000" dirty="0">
                <a:solidFill>
                  <a:schemeClr val="accent2"/>
                </a:solidFill>
              </a:rPr>
              <a:t>  a ani do vytlačeného mena a priezviska a funkcie pracovníka,</a:t>
            </a:r>
          </a:p>
          <a:p>
            <a:r>
              <a:rPr lang="sk-SK" altLang="sk-SK" sz="2000" dirty="0"/>
              <a:t>- ak list neobsahuje pečiatku, podpis sa umiestňuje 2 až 3 riadky pod </a:t>
            </a:r>
            <a:r>
              <a:rPr lang="sk-SK" altLang="sk-SK" sz="2000" dirty="0" err="1"/>
              <a:t>tex</a:t>
            </a:r>
            <a:r>
              <a:rPr lang="sk-SK" altLang="sk-SK" sz="2000" dirty="0"/>
              <a:t>-</a:t>
            </a:r>
          </a:p>
          <a:p>
            <a:r>
              <a:rPr lang="sk-SK" altLang="sk-SK" sz="2000" dirty="0"/>
              <a:t>  tom,</a:t>
            </a:r>
          </a:p>
          <a:p>
            <a:r>
              <a:rPr lang="sk-SK" altLang="sk-SK" sz="2000" dirty="0">
                <a:solidFill>
                  <a:schemeClr val="accent2"/>
                </a:solidFill>
              </a:rPr>
              <a:t>- list nemusí obsahovať pečiatku, ale vždy musí obsahovať podpis,</a:t>
            </a:r>
          </a:p>
          <a:p>
            <a:r>
              <a:rPr lang="sk-SK" altLang="sk-SK" sz="2000" dirty="0"/>
              <a:t>- ak písomnosť podpisuje zastupujúci pracovník pripojí pred svoj podpis </a:t>
            </a:r>
          </a:p>
          <a:p>
            <a:r>
              <a:rPr lang="sk-SK" altLang="sk-SK" sz="2000" dirty="0"/>
              <a:t>  skratku „v z.“ (v zastúpení)</a:t>
            </a:r>
            <a:endParaRPr lang="sk-SK" altLang="sk-SK" sz="2399" dirty="0"/>
          </a:p>
        </p:txBody>
      </p:sp>
      <p:pic>
        <p:nvPicPr>
          <p:cNvPr id="68613" name="Picture 5" descr="BD0491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1000"/>
            <a:ext cx="1752600" cy="1193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40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539552" y="188640"/>
            <a:ext cx="7969041" cy="5508816"/>
          </a:xfrm>
          <a:prstGeom prst="rect">
            <a:avLst/>
          </a:prstGeom>
          <a:noFill/>
          <a:ln w="38100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2399" b="1" u="sng"/>
              <a:t>Viac podpisov</a:t>
            </a:r>
          </a:p>
          <a:p>
            <a:endParaRPr lang="sk-SK" altLang="sk-SK" sz="2399" b="1" u="sng"/>
          </a:p>
          <a:p>
            <a:r>
              <a:rPr lang="sk-SK" altLang="sk-SK" sz="2000"/>
              <a:t>- ak je na písomnosti viac podpisov, umiestňujú sa tak, aby ľavá tretina</a:t>
            </a:r>
          </a:p>
          <a:p>
            <a:r>
              <a:rPr lang="sk-SK" altLang="sk-SK" sz="2000"/>
              <a:t>  papiera ostala voľná,</a:t>
            </a:r>
          </a:p>
          <a:p>
            <a:r>
              <a:rPr lang="sk-SK" altLang="sk-SK" sz="2000">
                <a:solidFill>
                  <a:schemeClr val="accent2"/>
                </a:solidFill>
              </a:rPr>
              <a:t>- ak sú na písomnosti 2 podpisy, </a:t>
            </a:r>
            <a:r>
              <a:rPr lang="sk-SK" altLang="sk-SK" sz="2000" b="1">
                <a:solidFill>
                  <a:schemeClr val="accent2"/>
                </a:solidFill>
              </a:rPr>
              <a:t>vľavo</a:t>
            </a:r>
            <a:r>
              <a:rPr lang="sk-SK" altLang="sk-SK" sz="2000">
                <a:solidFill>
                  <a:schemeClr val="accent2"/>
                </a:solidFill>
              </a:rPr>
              <a:t> sa podpisuje funkčne vyšší zamest-</a:t>
            </a:r>
          </a:p>
          <a:p>
            <a:r>
              <a:rPr lang="sk-SK" altLang="sk-SK" sz="2000">
                <a:solidFill>
                  <a:schemeClr val="accent2"/>
                </a:solidFill>
              </a:rPr>
              <a:t>  nanec, </a:t>
            </a:r>
            <a:r>
              <a:rPr lang="sk-SK" altLang="sk-SK" sz="2000" b="1">
                <a:solidFill>
                  <a:schemeClr val="accent2"/>
                </a:solidFill>
              </a:rPr>
              <a:t>vpravo</a:t>
            </a:r>
            <a:r>
              <a:rPr lang="sk-SK" altLang="sk-SK" sz="2000">
                <a:solidFill>
                  <a:schemeClr val="accent2"/>
                </a:solidFill>
              </a:rPr>
              <a:t> funkčne nižší zamestnanec,</a:t>
            </a:r>
          </a:p>
          <a:p>
            <a:r>
              <a:rPr lang="sk-SK" altLang="sk-SK" sz="2000"/>
              <a:t>- viac ako 2 podpisy sa umiestňujú po dvojiciach, prípadný nepárny podpis</a:t>
            </a:r>
          </a:p>
          <a:p>
            <a:r>
              <a:rPr lang="sk-SK" altLang="sk-SK" sz="2000"/>
              <a:t>  samostatne uprostred pod poslednou dvojicou,</a:t>
            </a:r>
          </a:p>
          <a:p>
            <a:r>
              <a:rPr lang="sk-SK" altLang="sk-SK" sz="2000">
                <a:solidFill>
                  <a:schemeClr val="accent2"/>
                </a:solidFill>
              </a:rPr>
              <a:t>- ak sú pracovníci funkčne na rovnakej úrovni, podpisy sa umiestňujú</a:t>
            </a:r>
          </a:p>
          <a:p>
            <a:r>
              <a:rPr lang="sk-SK" altLang="sk-SK" sz="2000">
                <a:solidFill>
                  <a:schemeClr val="accent2"/>
                </a:solidFill>
              </a:rPr>
              <a:t>  v abecednom poradí,</a:t>
            </a:r>
          </a:p>
          <a:p>
            <a:r>
              <a:rPr lang="sk-SK" altLang="sk-SK" sz="2000"/>
              <a:t>- ak písomnosť podpisujú zástupcovia dvoch organizácií, </a:t>
            </a:r>
            <a:r>
              <a:rPr lang="sk-SK" altLang="sk-SK" sz="2000" b="1"/>
              <a:t>vpravo</a:t>
            </a:r>
            <a:r>
              <a:rPr lang="sk-SK" altLang="sk-SK" sz="2000"/>
              <a:t> sa umiest-</a:t>
            </a:r>
          </a:p>
          <a:p>
            <a:r>
              <a:rPr lang="sk-SK" altLang="sk-SK" sz="2000"/>
              <a:t>  ňuje odtlačok pečiatky a podpis zástupcu tej organizácie, ktorá písomnosť </a:t>
            </a:r>
            <a:br>
              <a:rPr lang="sk-SK" altLang="sk-SK" sz="2000"/>
            </a:br>
            <a:r>
              <a:rPr lang="sk-SK" altLang="sk-SK" sz="2000"/>
              <a:t>  vyhotovila.</a:t>
            </a:r>
          </a:p>
          <a:p>
            <a:r>
              <a:rPr lang="sk-SK" altLang="sk-SK" sz="2399" b="1" u="sng"/>
              <a:t>Meno a funkcia</a:t>
            </a:r>
          </a:p>
          <a:p>
            <a:r>
              <a:rPr lang="sk-SK" altLang="sk-SK" sz="2000">
                <a:solidFill>
                  <a:schemeClr val="accent2"/>
                </a:solidFill>
              </a:rPr>
              <a:t>- titul, meno a priezvisko sa vypisujú bez zvýrazňovania,</a:t>
            </a:r>
          </a:p>
          <a:p>
            <a:r>
              <a:rPr lang="sk-SK" altLang="sk-SK" sz="2000"/>
              <a:t>- funkcia sa píše v neskrátenom tvare v horizontálnom strede pod úplným</a:t>
            </a:r>
          </a:p>
          <a:p>
            <a:r>
              <a:rPr lang="sk-SK" altLang="sk-SK" sz="2000"/>
              <a:t>  menom.</a:t>
            </a:r>
            <a:endParaRPr lang="sk-SK" altLang="sk-SK" sz="2399" b="1" u="sn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58902" y="1381193"/>
            <a:ext cx="25850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i="1" dirty="0" smtClean="0"/>
              <a:t>podpis</a:t>
            </a:r>
          </a:p>
          <a:p>
            <a:pPr algn="ctr"/>
            <a:r>
              <a:rPr lang="sk-SK" dirty="0" smtClean="0"/>
              <a:t>Mgr. Daniel Čierny</a:t>
            </a:r>
          </a:p>
          <a:p>
            <a:pPr algn="ctr"/>
            <a:r>
              <a:rPr lang="sk-SK" dirty="0"/>
              <a:t>g</a:t>
            </a:r>
            <a:r>
              <a:rPr lang="sk-SK" dirty="0" smtClean="0"/>
              <a:t>en. riaditeľ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630080" y="509681"/>
            <a:ext cx="124264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/>
              <a:t>o</a:t>
            </a:r>
            <a:r>
              <a:rPr lang="sk-SK" dirty="0" smtClean="0"/>
              <a:t>dtlačok</a:t>
            </a:r>
          </a:p>
          <a:p>
            <a:pPr algn="ctr"/>
            <a:r>
              <a:rPr lang="sk-SK" dirty="0" smtClean="0"/>
              <a:t>pečiatky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292080" y="495989"/>
            <a:ext cx="124264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/>
              <a:t>o</a:t>
            </a:r>
            <a:r>
              <a:rPr lang="sk-SK" dirty="0" smtClean="0"/>
              <a:t>dtlačok</a:t>
            </a:r>
          </a:p>
          <a:p>
            <a:pPr algn="ctr"/>
            <a:r>
              <a:rPr lang="sk-SK" dirty="0" smtClean="0"/>
              <a:t>pečiatky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341741" y="1381192"/>
            <a:ext cx="28761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i="1" dirty="0" smtClean="0"/>
              <a:t>podpis</a:t>
            </a:r>
          </a:p>
          <a:p>
            <a:pPr algn="ctr"/>
            <a:r>
              <a:rPr lang="sk-SK" dirty="0" smtClean="0"/>
              <a:t>Ing. Darina </a:t>
            </a:r>
            <a:r>
              <a:rPr lang="sk-SK" dirty="0" err="1" smtClean="0"/>
              <a:t>Šlosarová</a:t>
            </a:r>
            <a:endParaRPr lang="sk-SK" dirty="0" smtClean="0"/>
          </a:p>
          <a:p>
            <a:pPr algn="ctr"/>
            <a:r>
              <a:rPr lang="sk-SK" dirty="0" smtClean="0"/>
              <a:t>riaditeľka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300192" y="2709915"/>
            <a:ext cx="27108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Ing. Eva Široká, v. r.</a:t>
            </a:r>
          </a:p>
          <a:p>
            <a:pPr algn="ctr"/>
            <a:r>
              <a:rPr lang="sk-SK" dirty="0" smtClean="0"/>
              <a:t>starostka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64101" y="3159694"/>
            <a:ext cx="54172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i="1" dirty="0" smtClean="0"/>
              <a:t>                                         podpis</a:t>
            </a:r>
          </a:p>
          <a:p>
            <a:pPr algn="ctr"/>
            <a:r>
              <a:rPr lang="sk-SK" dirty="0" smtClean="0"/>
              <a:t>Za správnosť vyhotovenia: Martina Veselá</a:t>
            </a:r>
          </a:p>
        </p:txBody>
      </p:sp>
      <p:sp>
        <p:nvSpPr>
          <p:cNvPr id="8" name="Obdélník 7"/>
          <p:cNvSpPr/>
          <p:nvPr/>
        </p:nvSpPr>
        <p:spPr>
          <a:xfrm>
            <a:off x="164101" y="2709915"/>
            <a:ext cx="8846961" cy="1280776"/>
          </a:xfrm>
          <a:prstGeom prst="rect">
            <a:avLst/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élník 8"/>
          <p:cNvSpPr/>
          <p:nvPr/>
        </p:nvSpPr>
        <p:spPr>
          <a:xfrm>
            <a:off x="611560" y="332656"/>
            <a:ext cx="7272808" cy="224886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TextovéPole 9"/>
          <p:cNvSpPr txBox="1"/>
          <p:nvPr/>
        </p:nvSpPr>
        <p:spPr>
          <a:xfrm>
            <a:off x="830582" y="4653136"/>
            <a:ext cx="27036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i="1" dirty="0"/>
              <a:t>v</a:t>
            </a:r>
            <a:r>
              <a:rPr lang="sk-SK" i="1" dirty="0" smtClean="0"/>
              <a:t> z. podpis</a:t>
            </a:r>
          </a:p>
          <a:p>
            <a:pPr algn="ctr"/>
            <a:r>
              <a:rPr lang="sk-SK" dirty="0" smtClean="0"/>
              <a:t>Mgr. Daniela Čierna</a:t>
            </a:r>
          </a:p>
          <a:p>
            <a:pPr algn="ctr"/>
            <a:r>
              <a:rPr lang="sk-SK" dirty="0"/>
              <a:t>v</a:t>
            </a:r>
            <a:r>
              <a:rPr lang="sk-SK" dirty="0" smtClean="0"/>
              <a:t>edúca odbytu</a:t>
            </a:r>
          </a:p>
        </p:txBody>
      </p:sp>
    </p:spTree>
    <p:extLst>
      <p:ext uri="{BB962C8B-B14F-4D97-AF65-F5344CB8AC3E}">
        <p14:creationId xmlns:p14="http://schemas.microsoft.com/office/powerpoint/2010/main" val="3203097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 advClick="0" advTm="10000">
        <p:fade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33846" y="237168"/>
            <a:ext cx="7886699" cy="1325562"/>
          </a:xfrm>
        </p:spPr>
        <p:txBody>
          <a:bodyPr rtlCol="0"/>
          <a:lstStyle/>
          <a:p>
            <a:pPr algn="ctr">
              <a:defRPr/>
            </a:pPr>
            <a:r>
              <a:rPr lang="sk-SK" dirty="0" smtClean="0"/>
              <a:t>Prílohy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1127125" y="1641475"/>
            <a:ext cx="7571303" cy="4891980"/>
          </a:xfrm>
          <a:prstGeom prst="rect">
            <a:avLst/>
          </a:prstGeom>
          <a:noFill/>
          <a:ln w="38100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2399" dirty="0"/>
              <a:t>Prílohy sa uvádzajú vľavo vo zvislici po vynechaní 3 až 4</a:t>
            </a:r>
          </a:p>
          <a:p>
            <a:r>
              <a:rPr lang="sk-SK" altLang="sk-SK" sz="2399" dirty="0"/>
              <a:t>prázdnych riadkov pod posledným riadkom textu.</a:t>
            </a:r>
          </a:p>
          <a:p>
            <a:r>
              <a:rPr lang="sk-SK" altLang="sk-SK" sz="2399" u="sng" dirty="0"/>
              <a:t>Uvádzajú sa:</a:t>
            </a:r>
            <a:endParaRPr lang="sk-SK" altLang="sk-SK" sz="2399" dirty="0"/>
          </a:p>
          <a:p>
            <a:r>
              <a:rPr lang="sk-SK" altLang="sk-SK" sz="2399" dirty="0"/>
              <a:t>a) vymenovaním pod slovom</a:t>
            </a:r>
            <a:r>
              <a:rPr lang="sk-SK" altLang="sk-SK" sz="2399" dirty="0">
                <a:solidFill>
                  <a:srgbClr val="000099"/>
                </a:solidFill>
              </a:rPr>
              <a:t> </a:t>
            </a:r>
            <a:r>
              <a:rPr lang="sk-SK" altLang="sk-SK" sz="2399" i="1" dirty="0">
                <a:solidFill>
                  <a:schemeClr val="accent1"/>
                </a:solidFill>
              </a:rPr>
              <a:t>Príloha</a:t>
            </a:r>
            <a:r>
              <a:rPr lang="sk-SK" altLang="sk-SK" sz="2399" dirty="0">
                <a:solidFill>
                  <a:schemeClr val="accent1"/>
                </a:solidFill>
              </a:rPr>
              <a:t> </a:t>
            </a:r>
            <a:r>
              <a:rPr lang="sk-SK" altLang="sk-SK" sz="2399" dirty="0"/>
              <a:t>ak ide o jednu, alebo</a:t>
            </a:r>
          </a:p>
          <a:p>
            <a:r>
              <a:rPr lang="sk-SK" altLang="sk-SK" sz="2399" dirty="0"/>
              <a:t>    </a:t>
            </a:r>
            <a:r>
              <a:rPr lang="sk-SK" altLang="sk-SK" sz="2399" i="1" dirty="0">
                <a:solidFill>
                  <a:schemeClr val="accent1"/>
                </a:solidFill>
              </a:rPr>
              <a:t>Prílohy</a:t>
            </a:r>
            <a:r>
              <a:rPr lang="sk-SK" altLang="sk-SK" sz="2399" dirty="0">
                <a:solidFill>
                  <a:schemeClr val="accent1"/>
                </a:solidFill>
              </a:rPr>
              <a:t> </a:t>
            </a:r>
            <a:r>
              <a:rPr lang="sk-SK" altLang="sk-SK" sz="2399" dirty="0"/>
              <a:t>ak ich je viac - v texte listu nie sú vymenované	</a:t>
            </a:r>
          </a:p>
          <a:p>
            <a:r>
              <a:rPr lang="sk-SK" altLang="sk-SK" sz="2399" b="1" dirty="0">
                <a:solidFill>
                  <a:srgbClr val="000099"/>
                </a:solidFill>
              </a:rPr>
              <a:t>	</a:t>
            </a:r>
          </a:p>
          <a:p>
            <a:r>
              <a:rPr lang="sk-SK" altLang="sk-SK" sz="2399" b="1" dirty="0">
                <a:solidFill>
                  <a:srgbClr val="000099"/>
                </a:solidFill>
              </a:rPr>
              <a:t>	</a:t>
            </a:r>
            <a:r>
              <a:rPr lang="sk-SK" altLang="sk-SK" sz="2399" b="1" u="sng" dirty="0">
                <a:solidFill>
                  <a:schemeClr val="accent1"/>
                </a:solidFill>
              </a:rPr>
              <a:t>Príloha</a:t>
            </a:r>
            <a:r>
              <a:rPr lang="sk-SK" altLang="sk-SK" sz="2399" b="1" dirty="0">
                <a:solidFill>
                  <a:schemeClr val="accent1"/>
                </a:solidFill>
              </a:rPr>
              <a:t>			</a:t>
            </a:r>
            <a:r>
              <a:rPr lang="sk-SK" altLang="sk-SK" sz="2399" u="sng" dirty="0">
                <a:solidFill>
                  <a:schemeClr val="accent1"/>
                </a:solidFill>
              </a:rPr>
              <a:t>Prílohy</a:t>
            </a:r>
          </a:p>
          <a:p>
            <a:r>
              <a:rPr lang="sk-SK" altLang="sk-SK" sz="2399" dirty="0">
                <a:solidFill>
                  <a:schemeClr val="accent1"/>
                </a:solidFill>
              </a:rPr>
              <a:t>	Cenník				Cenník</a:t>
            </a:r>
          </a:p>
          <a:p>
            <a:r>
              <a:rPr lang="sk-SK" altLang="sk-SK" sz="2399" dirty="0">
                <a:solidFill>
                  <a:schemeClr val="accent1"/>
                </a:solidFill>
              </a:rPr>
              <a:t>		  			Katalóg </a:t>
            </a:r>
          </a:p>
          <a:p>
            <a:r>
              <a:rPr lang="sk-SK" altLang="sk-SK" sz="2399" dirty="0"/>
              <a:t>b)  počtom príloh - ak sú v texte vymenované</a:t>
            </a:r>
          </a:p>
          <a:p>
            <a:r>
              <a:rPr lang="sk-SK" altLang="sk-SK" sz="2399" dirty="0"/>
              <a:t>	</a:t>
            </a:r>
          </a:p>
          <a:p>
            <a:r>
              <a:rPr lang="sk-SK" altLang="sk-SK" sz="2399" dirty="0"/>
              <a:t>	</a:t>
            </a:r>
            <a:r>
              <a:rPr lang="sk-SK" altLang="sk-SK" sz="2399" b="1" u="sng" dirty="0">
                <a:solidFill>
                  <a:schemeClr val="accent1"/>
                </a:solidFill>
              </a:rPr>
              <a:t>Príloha</a:t>
            </a:r>
            <a:r>
              <a:rPr lang="sk-SK" altLang="sk-SK" sz="2399" dirty="0">
                <a:solidFill>
                  <a:srgbClr val="000099"/>
                </a:solidFill>
              </a:rPr>
              <a:t>	</a:t>
            </a:r>
            <a:r>
              <a:rPr lang="sk-SK" altLang="sk-SK" sz="2399" dirty="0">
                <a:solidFill>
                  <a:schemeClr val="accent1"/>
                </a:solidFill>
              </a:rPr>
              <a:t>3</a:t>
            </a:r>
            <a:r>
              <a:rPr lang="sk-SK" altLang="sk-SK" sz="2399" dirty="0">
                <a:solidFill>
                  <a:srgbClr val="000099"/>
                </a:solidFill>
              </a:rPr>
              <a:t> </a:t>
            </a:r>
            <a:r>
              <a:rPr lang="sk-SK" altLang="sk-SK" sz="2399" dirty="0">
                <a:solidFill>
                  <a:schemeClr val="accent1"/>
                </a:solidFill>
              </a:rPr>
              <a:t>prílohy</a:t>
            </a:r>
            <a:r>
              <a:rPr lang="sk-SK" altLang="sk-SK" sz="2399" dirty="0">
                <a:solidFill>
                  <a:srgbClr val="000099"/>
                </a:solidFill>
              </a:rPr>
              <a:t>	</a:t>
            </a:r>
            <a:r>
              <a:rPr lang="sk-SK" altLang="sk-SK" sz="2399" b="1" dirty="0">
                <a:solidFill>
                  <a:schemeClr val="accent1"/>
                </a:solidFill>
              </a:rPr>
              <a:t>2</a:t>
            </a:r>
            <a:r>
              <a:rPr lang="sk-SK" altLang="sk-SK" sz="2399" b="1" dirty="0">
                <a:solidFill>
                  <a:srgbClr val="000099"/>
                </a:solidFill>
              </a:rPr>
              <a:t> </a:t>
            </a:r>
            <a:r>
              <a:rPr lang="sk-SK" altLang="sk-SK" sz="2399" b="1" dirty="0" smtClean="0">
                <a:solidFill>
                  <a:schemeClr val="accent1"/>
                </a:solidFill>
              </a:rPr>
              <a:t>prílohy</a:t>
            </a:r>
          </a:p>
          <a:p>
            <a:endParaRPr lang="sk-SK" altLang="sk-SK" sz="2399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33846" y="151440"/>
            <a:ext cx="7886699" cy="1325562"/>
          </a:xfrm>
        </p:spPr>
        <p:txBody>
          <a:bodyPr rtlCol="0"/>
          <a:lstStyle/>
          <a:p>
            <a:pPr algn="ctr">
              <a:defRPr/>
            </a:pPr>
            <a:r>
              <a:rPr lang="sk-SK" dirty="0" smtClean="0"/>
              <a:t>Rozdeľovník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781041" y="1447792"/>
            <a:ext cx="7711598" cy="3046090"/>
          </a:xfrm>
          <a:prstGeom prst="rect">
            <a:avLst/>
          </a:prstGeom>
          <a:noFill/>
          <a:ln w="38100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2399" dirty="0"/>
              <a:t>Rozdeľovník je upozornenie na zaslanie </a:t>
            </a:r>
            <a:r>
              <a:rPr lang="sk-SK" altLang="sk-SK" sz="2399" dirty="0">
                <a:solidFill>
                  <a:schemeClr val="accent1"/>
                </a:solidFill>
              </a:rPr>
              <a:t>kópie</a:t>
            </a:r>
            <a:r>
              <a:rPr lang="sk-SK" altLang="sk-SK" sz="2399" dirty="0"/>
              <a:t> listu ďalším</a:t>
            </a:r>
          </a:p>
          <a:p>
            <a:r>
              <a:rPr lang="sk-SK" altLang="sk-SK" sz="2399" dirty="0" smtClean="0"/>
              <a:t>adresátom. </a:t>
            </a:r>
            <a:r>
              <a:rPr lang="sk-SK" altLang="sk-SK" sz="2399" dirty="0"/>
              <a:t>Umiestňuje sa od ľavej zvislice </a:t>
            </a:r>
            <a:r>
              <a:rPr lang="sk-SK" altLang="sk-SK" sz="2399" dirty="0" smtClean="0"/>
              <a:t>a </a:t>
            </a:r>
            <a:r>
              <a:rPr lang="sk-SK" altLang="sk-SK" sz="2399" dirty="0"/>
              <a:t>uvádza sa </a:t>
            </a:r>
            <a:endParaRPr lang="sk-SK" altLang="sk-SK" sz="2399" dirty="0" smtClean="0"/>
          </a:p>
          <a:p>
            <a:r>
              <a:rPr lang="sk-SK" altLang="sk-SK" sz="2399" dirty="0" smtClean="0"/>
              <a:t>nadpisom </a:t>
            </a:r>
            <a:r>
              <a:rPr lang="sk-SK" altLang="sk-SK" sz="2399" i="1" dirty="0">
                <a:solidFill>
                  <a:schemeClr val="accent1"/>
                </a:solidFill>
              </a:rPr>
              <a:t>Na vedomie. </a:t>
            </a:r>
          </a:p>
          <a:p>
            <a:endParaRPr lang="sk-SK" altLang="sk-SK" sz="1200" dirty="0"/>
          </a:p>
          <a:p>
            <a:r>
              <a:rPr lang="sk-SK" altLang="sk-SK" sz="2399" dirty="0"/>
              <a:t>Ak list neobsahuje prílohy, nadpis </a:t>
            </a:r>
            <a:r>
              <a:rPr lang="sk-SK" altLang="sk-SK" sz="2399" i="1" dirty="0">
                <a:solidFill>
                  <a:schemeClr val="accent1"/>
                </a:solidFill>
              </a:rPr>
              <a:t>Na vedomie</a:t>
            </a:r>
            <a:r>
              <a:rPr lang="sk-SK" altLang="sk-SK" sz="2399" dirty="0">
                <a:solidFill>
                  <a:schemeClr val="accent1"/>
                </a:solidFill>
              </a:rPr>
              <a:t> </a:t>
            </a:r>
            <a:r>
              <a:rPr lang="sk-SK" altLang="sk-SK" sz="2399" dirty="0"/>
              <a:t>sa píše po</a:t>
            </a:r>
          </a:p>
          <a:p>
            <a:r>
              <a:rPr lang="sk-SK" altLang="sk-SK" sz="2399" dirty="0"/>
              <a:t>vynechaní 3 až 4 riadkov pod posledným riadkom textu.</a:t>
            </a:r>
          </a:p>
          <a:p>
            <a:endParaRPr lang="sk-SK" altLang="sk-SK" sz="1200" dirty="0"/>
          </a:p>
          <a:p>
            <a:r>
              <a:rPr lang="sk-SK" altLang="sk-SK" sz="2399" dirty="0"/>
              <a:t>Ak sú v liste vyznačené prílohy, medzi prílohami a nadpisom</a:t>
            </a:r>
          </a:p>
          <a:p>
            <a:r>
              <a:rPr lang="sk-SK" altLang="sk-SK" sz="2399" i="1" dirty="0">
                <a:solidFill>
                  <a:schemeClr val="accent1"/>
                </a:solidFill>
              </a:rPr>
              <a:t>Na vedomie</a:t>
            </a:r>
            <a:r>
              <a:rPr lang="sk-SK" altLang="sk-SK" sz="2399" dirty="0">
                <a:solidFill>
                  <a:schemeClr val="accent1"/>
                </a:solidFill>
              </a:rPr>
              <a:t> </a:t>
            </a:r>
            <a:r>
              <a:rPr lang="sk-SK" altLang="sk-SK" sz="2399" dirty="0"/>
              <a:t>sa vynechávajú 2 prázdne riadky</a:t>
            </a:r>
            <a:r>
              <a:rPr lang="sk-SK" altLang="sk-SK" sz="2399" dirty="0" smtClean="0"/>
              <a:t>.</a:t>
            </a:r>
            <a:endParaRPr lang="sk-SK" altLang="sk-SK" sz="2399" dirty="0"/>
          </a:p>
        </p:txBody>
      </p:sp>
      <p:sp>
        <p:nvSpPr>
          <p:cNvPr id="4" name="TextovéPole 3"/>
          <p:cNvSpPr txBox="1"/>
          <p:nvPr/>
        </p:nvSpPr>
        <p:spPr>
          <a:xfrm>
            <a:off x="814811" y="5085184"/>
            <a:ext cx="3009029" cy="120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altLang="sk-SK" sz="2399" u="sng" dirty="0">
                <a:solidFill>
                  <a:schemeClr val="accent1"/>
                </a:solidFill>
              </a:rPr>
              <a:t>Na vedomie</a:t>
            </a:r>
          </a:p>
          <a:p>
            <a:r>
              <a:rPr lang="sk-SK" altLang="sk-SK" sz="2399" dirty="0" err="1">
                <a:solidFill>
                  <a:schemeClr val="accent1"/>
                </a:solidFill>
              </a:rPr>
              <a:t>Belstav</a:t>
            </a:r>
            <a:r>
              <a:rPr lang="sk-SK" altLang="sk-SK" sz="2399" dirty="0">
                <a:solidFill>
                  <a:schemeClr val="accent1"/>
                </a:solidFill>
              </a:rPr>
              <a:t>, s</a:t>
            </a:r>
            <a:r>
              <a:rPr lang="sk-SK" altLang="sk-SK" sz="2399" dirty="0" smtClean="0">
                <a:solidFill>
                  <a:schemeClr val="accent1"/>
                </a:solidFill>
              </a:rPr>
              <a:t>. r. o</a:t>
            </a:r>
            <a:r>
              <a:rPr lang="sk-SK" altLang="sk-SK" sz="2399" dirty="0">
                <a:solidFill>
                  <a:schemeClr val="accent1"/>
                </a:solidFill>
              </a:rPr>
              <a:t>., Zvolen</a:t>
            </a:r>
          </a:p>
          <a:p>
            <a:pPr algn="ctr"/>
            <a:endParaRPr lang="sk-SK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:fade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897881" y="204064"/>
            <a:ext cx="7772400" cy="1143000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sk-SK" sz="3599" dirty="0"/>
              <a:t>Zásady písania a úpravy „Prílohy“         </a:t>
            </a:r>
            <a:br>
              <a:rPr lang="sk-SK" sz="3599" dirty="0"/>
            </a:br>
            <a:r>
              <a:rPr lang="sk-SK" sz="3599" dirty="0"/>
              <a:t>a Rozdeľovníka</a:t>
            </a:r>
            <a:r>
              <a:rPr lang="sk-SK" dirty="0" smtClean="0"/>
              <a:t>“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604817" y="1490656"/>
            <a:ext cx="7858241" cy="433836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2399" u="sng" dirty="0"/>
              <a:t>Nadpisy </a:t>
            </a:r>
            <a:r>
              <a:rPr lang="sk-SK" altLang="sk-SK" sz="2399" i="1" u="sng" dirty="0">
                <a:solidFill>
                  <a:schemeClr val="accent1"/>
                </a:solidFill>
              </a:rPr>
              <a:t>„Príloha“</a:t>
            </a:r>
            <a:r>
              <a:rPr lang="sk-SK" altLang="sk-SK" sz="2399" u="sng" dirty="0">
                <a:solidFill>
                  <a:schemeClr val="accent1"/>
                </a:solidFill>
              </a:rPr>
              <a:t> </a:t>
            </a:r>
            <a:r>
              <a:rPr lang="sk-SK" altLang="sk-SK" sz="2399" u="sng" dirty="0"/>
              <a:t>a </a:t>
            </a:r>
            <a:r>
              <a:rPr lang="sk-SK" altLang="sk-SK" sz="2399" i="1" u="sng" dirty="0">
                <a:solidFill>
                  <a:schemeClr val="accent1"/>
                </a:solidFill>
              </a:rPr>
              <a:t>„Na</a:t>
            </a:r>
            <a:r>
              <a:rPr lang="sk-SK" altLang="sk-SK" sz="2399" i="1" u="sng" dirty="0">
                <a:solidFill>
                  <a:srgbClr val="000099"/>
                </a:solidFill>
              </a:rPr>
              <a:t> </a:t>
            </a:r>
            <a:r>
              <a:rPr lang="sk-SK" altLang="sk-SK" sz="2399" i="1" u="sng" dirty="0">
                <a:solidFill>
                  <a:schemeClr val="accent1"/>
                </a:solidFill>
              </a:rPr>
              <a:t>vedomie“</a:t>
            </a:r>
            <a:r>
              <a:rPr lang="sk-SK" altLang="sk-SK" sz="2399" u="sng" dirty="0">
                <a:solidFill>
                  <a:schemeClr val="accent1"/>
                </a:solidFill>
              </a:rPr>
              <a:t> </a:t>
            </a:r>
            <a:r>
              <a:rPr lang="sk-SK" altLang="sk-SK" sz="2399" u="sng" dirty="0"/>
              <a:t>píšeme:</a:t>
            </a:r>
            <a:endParaRPr lang="sk-SK" altLang="sk-SK" sz="2399" dirty="0"/>
          </a:p>
          <a:p>
            <a:endParaRPr lang="sk-SK" altLang="sk-SK" sz="1200" dirty="0"/>
          </a:p>
          <a:p>
            <a:r>
              <a:rPr lang="sk-SK" altLang="sk-SK" sz="2399" dirty="0"/>
              <a:t>a) veľkým začiatočným písmenom,</a:t>
            </a:r>
          </a:p>
          <a:p>
            <a:r>
              <a:rPr lang="sk-SK" altLang="sk-SK" sz="2399" dirty="0"/>
              <a:t>b) bez interpunkčného znamienka,</a:t>
            </a:r>
          </a:p>
          <a:p>
            <a:r>
              <a:rPr lang="sk-SK" altLang="sk-SK" sz="2399" dirty="0"/>
              <a:t>c) zvýrazňujeme rovnakým spôsobom ako vec, </a:t>
            </a:r>
            <a:endParaRPr lang="sk-SK" altLang="sk-SK" sz="2399" dirty="0" smtClean="0"/>
          </a:p>
          <a:p>
            <a:r>
              <a:rPr lang="sk-SK" altLang="sk-SK" sz="2399" dirty="0" smtClean="0"/>
              <a:t>    t</a:t>
            </a:r>
            <a:r>
              <a:rPr lang="sk-SK" altLang="sk-SK" sz="2399" dirty="0"/>
              <a:t>. j. </a:t>
            </a:r>
            <a:r>
              <a:rPr lang="sk-SK" altLang="sk-SK" sz="2399" dirty="0" smtClean="0"/>
              <a:t>tučným </a:t>
            </a:r>
            <a:r>
              <a:rPr lang="sk-SK" altLang="sk-SK" sz="2399" dirty="0"/>
              <a:t>písmom, podčiarknutím alebo ich kombináciou.</a:t>
            </a:r>
          </a:p>
          <a:p>
            <a:endParaRPr lang="sk-SK" altLang="sk-SK" sz="1200" dirty="0"/>
          </a:p>
          <a:p>
            <a:r>
              <a:rPr lang="sk-SK" altLang="sk-SK" sz="2399" i="1" u="sng" dirty="0">
                <a:solidFill>
                  <a:schemeClr val="accent1"/>
                </a:solidFill>
              </a:rPr>
              <a:t>Názvy príloh</a:t>
            </a:r>
            <a:r>
              <a:rPr lang="sk-SK" altLang="sk-SK" sz="2399" u="sng" dirty="0">
                <a:solidFill>
                  <a:schemeClr val="accent1"/>
                </a:solidFill>
              </a:rPr>
              <a:t> </a:t>
            </a:r>
            <a:r>
              <a:rPr lang="sk-SK" altLang="sk-SK" sz="2399" u="sng" dirty="0"/>
              <a:t>a </a:t>
            </a:r>
            <a:r>
              <a:rPr lang="sk-SK" altLang="sk-SK" sz="2399" i="1" u="sng" dirty="0">
                <a:solidFill>
                  <a:schemeClr val="accent1"/>
                </a:solidFill>
              </a:rPr>
              <a:t>zoznam adresátov</a:t>
            </a:r>
            <a:r>
              <a:rPr lang="sk-SK" altLang="sk-SK" sz="2399" u="sng" dirty="0">
                <a:solidFill>
                  <a:schemeClr val="accent1"/>
                </a:solidFill>
              </a:rPr>
              <a:t> </a:t>
            </a:r>
            <a:r>
              <a:rPr lang="sk-SK" altLang="sk-SK" sz="2399" u="sng" dirty="0"/>
              <a:t>píšeme:</a:t>
            </a:r>
            <a:endParaRPr lang="sk-SK" altLang="sk-SK" sz="2399" dirty="0"/>
          </a:p>
          <a:p>
            <a:endParaRPr lang="sk-SK" altLang="sk-SK" sz="1200" dirty="0" smtClean="0"/>
          </a:p>
          <a:p>
            <a:r>
              <a:rPr lang="sk-SK" altLang="sk-SK" sz="2399" dirty="0" smtClean="0"/>
              <a:t>a</a:t>
            </a:r>
            <a:r>
              <a:rPr lang="sk-SK" altLang="sk-SK" sz="2399" dirty="0"/>
              <a:t>) veľkým začiatočným písmenom,</a:t>
            </a:r>
          </a:p>
          <a:p>
            <a:r>
              <a:rPr lang="sk-SK" altLang="sk-SK" sz="2399" dirty="0"/>
              <a:t>b) tesne pod nadpisom,</a:t>
            </a:r>
          </a:p>
          <a:p>
            <a:r>
              <a:rPr lang="sk-SK" altLang="sk-SK" sz="2399" dirty="0"/>
              <a:t>c) nezvýrazňujeme,</a:t>
            </a:r>
          </a:p>
          <a:p>
            <a:r>
              <a:rPr lang="sk-SK" altLang="sk-SK" sz="2399" dirty="0"/>
              <a:t>d) bez interpunkčného znamienka.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585952" y="3856733"/>
            <a:ext cx="2499402" cy="2308324"/>
          </a:xfrm>
          <a:prstGeom prst="rect">
            <a:avLst/>
          </a:prstGeom>
          <a:noFill/>
          <a:ln w="15875">
            <a:solidFill>
              <a:srgbClr val="000099"/>
            </a:solidFill>
          </a:ln>
        </p:spPr>
        <p:txBody>
          <a:bodyPr wrap="none" rtlCol="0">
            <a:spAutoFit/>
          </a:bodyPr>
          <a:lstStyle/>
          <a:p>
            <a:r>
              <a:rPr lang="sk-SK" dirty="0" smtClean="0"/>
              <a:t>Príloha</a:t>
            </a:r>
          </a:p>
          <a:p>
            <a:r>
              <a:rPr lang="sk-SK" dirty="0" smtClean="0"/>
              <a:t>Faktúra č. 20/2015</a:t>
            </a:r>
          </a:p>
          <a:p>
            <a:endParaRPr lang="sk-SK" dirty="0"/>
          </a:p>
          <a:p>
            <a:endParaRPr lang="sk-SK" dirty="0" smtClean="0"/>
          </a:p>
          <a:p>
            <a:r>
              <a:rPr lang="sk-SK" dirty="0" smtClean="0"/>
              <a:t>Na vedomie</a:t>
            </a:r>
          </a:p>
          <a:p>
            <a:r>
              <a:rPr lang="sk-SK" dirty="0" smtClean="0"/>
              <a:t>Daňový úrad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:fade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33846" y="208592"/>
            <a:ext cx="7886699" cy="1325562"/>
          </a:xfrm>
        </p:spPr>
        <p:txBody>
          <a:bodyPr rtlCol="0"/>
          <a:lstStyle/>
          <a:p>
            <a:pPr algn="ctr">
              <a:defRPr/>
            </a:pPr>
            <a:r>
              <a:rPr lang="sk-SK" dirty="0" smtClean="0"/>
              <a:t>Dopĺňajúce údaje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833606" y="1412776"/>
            <a:ext cx="7487178" cy="5261184"/>
          </a:xfrm>
          <a:prstGeom prst="rect">
            <a:avLst/>
          </a:prstGeom>
          <a:noFill/>
          <a:ln w="38100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2399" dirty="0"/>
              <a:t>- údaje uľahčujúce vybavenie veci a styk s organizáciou</a:t>
            </a:r>
          </a:p>
          <a:p>
            <a:r>
              <a:rPr lang="sk-SK" altLang="sk-SK" sz="2399" dirty="0"/>
              <a:t>- sú predtlačené na listovom papieri v päte strany, najmenej</a:t>
            </a:r>
          </a:p>
          <a:p>
            <a:r>
              <a:rPr lang="sk-SK" altLang="sk-SK" sz="2399" dirty="0"/>
              <a:t>  20 mm od dolného okraja papiera,</a:t>
            </a:r>
          </a:p>
          <a:p>
            <a:r>
              <a:rPr lang="sk-SK" altLang="sk-SK" sz="2399" dirty="0"/>
              <a:t>- informácie sa týkajú celej organizácie.</a:t>
            </a:r>
          </a:p>
          <a:p>
            <a:endParaRPr lang="sk-SK" altLang="sk-SK" sz="2399" dirty="0"/>
          </a:p>
          <a:p>
            <a:r>
              <a:rPr lang="sk-SK" altLang="sk-SK" sz="2399" dirty="0"/>
              <a:t>Medzi dopĺňajúce údaje patria napr</a:t>
            </a:r>
            <a:r>
              <a:rPr lang="sk-SK" altLang="sk-SK" sz="2399" dirty="0" smtClean="0"/>
              <a:t>.:</a:t>
            </a:r>
          </a:p>
          <a:p>
            <a:endParaRPr lang="sk-SK" altLang="sk-SK" sz="1200" dirty="0"/>
          </a:p>
          <a:p>
            <a:pPr>
              <a:tabLst>
                <a:tab pos="714375" algn="l"/>
                <a:tab pos="4129088" algn="l"/>
              </a:tabLst>
            </a:pPr>
            <a:r>
              <a:rPr lang="sk-SK" altLang="sk-SK" sz="2399" dirty="0"/>
              <a:t>	</a:t>
            </a:r>
            <a:r>
              <a:rPr lang="sk-SK" altLang="sk-SK" sz="2399" dirty="0">
                <a:solidFill>
                  <a:schemeClr val="accent1"/>
                </a:solidFill>
                <a:sym typeface="Symbol" pitchFamily="18" charset="2"/>
              </a:rPr>
              <a:t>  </a:t>
            </a:r>
            <a:r>
              <a:rPr lang="sk-SK" altLang="sk-SK" sz="2399" dirty="0">
                <a:solidFill>
                  <a:schemeClr val="accent1"/>
                </a:solidFill>
              </a:rPr>
              <a:t>Telefón	</a:t>
            </a:r>
            <a:r>
              <a:rPr lang="sk-SK" altLang="sk-SK" sz="2399" dirty="0">
                <a:solidFill>
                  <a:schemeClr val="accent1"/>
                </a:solidFill>
                <a:sym typeface="Symbol" pitchFamily="18" charset="2"/>
              </a:rPr>
              <a:t> Stránkové dni</a:t>
            </a:r>
            <a:endParaRPr lang="sk-SK" altLang="sk-SK" sz="2399" dirty="0">
              <a:solidFill>
                <a:schemeClr val="accent1"/>
              </a:solidFill>
            </a:endParaRPr>
          </a:p>
          <a:p>
            <a:pPr>
              <a:tabLst>
                <a:tab pos="714375" algn="l"/>
                <a:tab pos="4129088" algn="l"/>
              </a:tabLst>
            </a:pPr>
            <a:r>
              <a:rPr lang="sk-SK" altLang="sk-SK" sz="2399" dirty="0">
                <a:solidFill>
                  <a:schemeClr val="accent1"/>
                </a:solidFill>
              </a:rPr>
              <a:t>	</a:t>
            </a:r>
            <a:r>
              <a:rPr lang="sk-SK" altLang="sk-SK" sz="2399" dirty="0">
                <a:solidFill>
                  <a:schemeClr val="accent1"/>
                </a:solidFill>
                <a:sym typeface="Symbol" pitchFamily="18" charset="2"/>
              </a:rPr>
              <a:t>  </a:t>
            </a:r>
            <a:r>
              <a:rPr lang="sk-SK" altLang="sk-SK" sz="2399" dirty="0">
                <a:solidFill>
                  <a:schemeClr val="accent1"/>
                </a:solidFill>
              </a:rPr>
              <a:t>Fax	</a:t>
            </a:r>
            <a:r>
              <a:rPr lang="sk-SK" altLang="sk-SK" sz="2399" dirty="0">
                <a:solidFill>
                  <a:schemeClr val="accent1"/>
                </a:solidFill>
                <a:sym typeface="Symbol" pitchFamily="18" charset="2"/>
              </a:rPr>
              <a:t> </a:t>
            </a:r>
            <a:r>
              <a:rPr lang="sk-SK" altLang="sk-SK" sz="2399" dirty="0">
                <a:solidFill>
                  <a:schemeClr val="accent1"/>
                </a:solidFill>
              </a:rPr>
              <a:t>Bankové spojenie</a:t>
            </a:r>
          </a:p>
          <a:p>
            <a:pPr>
              <a:tabLst>
                <a:tab pos="714375" algn="l"/>
                <a:tab pos="4129088" algn="l"/>
              </a:tabLst>
            </a:pPr>
            <a:r>
              <a:rPr lang="sk-SK" altLang="sk-SK" sz="2399" dirty="0">
                <a:solidFill>
                  <a:schemeClr val="accent1"/>
                </a:solidFill>
              </a:rPr>
              <a:t>	</a:t>
            </a:r>
            <a:r>
              <a:rPr lang="sk-SK" altLang="sk-SK" sz="2399" dirty="0">
                <a:solidFill>
                  <a:schemeClr val="accent1"/>
                </a:solidFill>
                <a:sym typeface="Symbol" pitchFamily="18" charset="2"/>
              </a:rPr>
              <a:t>  </a:t>
            </a:r>
            <a:r>
              <a:rPr lang="sk-SK" altLang="sk-SK" sz="2399" dirty="0">
                <a:solidFill>
                  <a:schemeClr val="accent1"/>
                </a:solidFill>
              </a:rPr>
              <a:t>IČO, DIČ, IČ DPH	a pod.</a:t>
            </a:r>
          </a:p>
          <a:p>
            <a:pPr>
              <a:tabLst>
                <a:tab pos="714375" algn="l"/>
                <a:tab pos="4129088" algn="l"/>
              </a:tabLst>
            </a:pPr>
            <a:r>
              <a:rPr lang="sk-SK" altLang="sk-SK" sz="2399" dirty="0">
                <a:solidFill>
                  <a:schemeClr val="accent1"/>
                </a:solidFill>
              </a:rPr>
              <a:t>	</a:t>
            </a:r>
            <a:r>
              <a:rPr lang="sk-SK" altLang="sk-SK" sz="2399" dirty="0">
                <a:solidFill>
                  <a:schemeClr val="accent1"/>
                </a:solidFill>
                <a:sym typeface="Symbol" pitchFamily="18" charset="2"/>
              </a:rPr>
              <a:t>  </a:t>
            </a:r>
            <a:r>
              <a:rPr lang="sk-SK" altLang="sk-SK" sz="2399" dirty="0">
                <a:solidFill>
                  <a:schemeClr val="accent1"/>
                </a:solidFill>
              </a:rPr>
              <a:t>E-mail</a:t>
            </a:r>
          </a:p>
          <a:p>
            <a:pPr>
              <a:tabLst>
                <a:tab pos="714375" algn="l"/>
                <a:tab pos="4129088" algn="l"/>
              </a:tabLst>
            </a:pPr>
            <a:r>
              <a:rPr lang="sk-SK" altLang="sk-SK" sz="2399" dirty="0">
                <a:solidFill>
                  <a:schemeClr val="accent1"/>
                </a:solidFill>
              </a:rPr>
              <a:t>	</a:t>
            </a:r>
            <a:r>
              <a:rPr lang="sk-SK" altLang="sk-SK" sz="2399" dirty="0">
                <a:solidFill>
                  <a:schemeClr val="accent1"/>
                </a:solidFill>
                <a:sym typeface="Symbol" pitchFamily="18" charset="2"/>
              </a:rPr>
              <a:t>  </a:t>
            </a:r>
            <a:r>
              <a:rPr lang="sk-SK" altLang="sk-SK" sz="2399" dirty="0">
                <a:solidFill>
                  <a:schemeClr val="accent1"/>
                </a:solidFill>
              </a:rPr>
              <a:t>Internetová adresa</a:t>
            </a:r>
          </a:p>
          <a:p>
            <a:pPr>
              <a:tabLst>
                <a:tab pos="714375" algn="l"/>
                <a:tab pos="4129088" algn="l"/>
              </a:tabLst>
            </a:pPr>
            <a:r>
              <a:rPr lang="sk-SK" altLang="sk-SK" sz="2399" dirty="0">
                <a:solidFill>
                  <a:schemeClr val="accent1"/>
                </a:solidFill>
              </a:rPr>
              <a:t>	</a:t>
            </a:r>
            <a:r>
              <a:rPr lang="sk-SK" altLang="sk-SK" sz="2399" dirty="0">
                <a:solidFill>
                  <a:schemeClr val="accent1"/>
                </a:solidFill>
                <a:sym typeface="Symbol" pitchFamily="18" charset="2"/>
              </a:rPr>
              <a:t>  </a:t>
            </a:r>
            <a:r>
              <a:rPr lang="sk-SK" altLang="sk-SK" sz="2399" dirty="0">
                <a:solidFill>
                  <a:schemeClr val="accent1"/>
                </a:solidFill>
              </a:rPr>
              <a:t>Registrácia</a:t>
            </a:r>
          </a:p>
          <a:p>
            <a:r>
              <a:rPr lang="sk-SK" altLang="sk-SK" sz="2399" dirty="0">
                <a:solidFill>
                  <a:srgbClr val="000099"/>
                </a:solidFill>
              </a:rPr>
              <a:t>	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947739" y="6251576"/>
            <a:ext cx="711041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tabLst>
                <a:tab pos="1254025" algn="l"/>
                <a:tab pos="2595355" algn="l"/>
                <a:tab pos="3944621" algn="l"/>
                <a:tab pos="5109753" algn="l"/>
              </a:tabLst>
              <a:defRPr/>
            </a:pPr>
            <a:r>
              <a:rPr lang="sk-SK" sz="1000" dirty="0">
                <a:latin typeface="+mn-lt"/>
              </a:rPr>
              <a:t>Telefón	Fax	IČO	DIČ	IČ DPH</a:t>
            </a:r>
          </a:p>
          <a:p>
            <a:pPr>
              <a:tabLst>
                <a:tab pos="1254025" algn="l"/>
                <a:tab pos="2595355" algn="l"/>
                <a:tab pos="3944621" algn="l"/>
                <a:tab pos="5109753" algn="l"/>
              </a:tabLst>
              <a:defRPr/>
            </a:pPr>
            <a:r>
              <a:rPr lang="sk-SK" sz="1000" dirty="0">
                <a:latin typeface="+mn-lt"/>
              </a:rPr>
              <a:t>02/8440 4555	02/8451 5111	00156156	2020820121	SK2020820121</a:t>
            </a:r>
          </a:p>
          <a:p>
            <a:pPr>
              <a:tabLst>
                <a:tab pos="1254025" algn="l"/>
                <a:tab pos="2595355" algn="l"/>
                <a:tab pos="3944621" algn="l"/>
                <a:tab pos="5109753" algn="l"/>
              </a:tabLst>
              <a:defRPr/>
            </a:pPr>
            <a:r>
              <a:rPr lang="sk-SK" sz="1000" dirty="0">
                <a:latin typeface="+mn-lt"/>
              </a:rPr>
              <a:t>Registrácia		E-mail		Internet</a:t>
            </a:r>
          </a:p>
          <a:p>
            <a:pPr>
              <a:tabLst>
                <a:tab pos="1254025" algn="l"/>
                <a:tab pos="2595355" algn="l"/>
                <a:tab pos="3944621" algn="l"/>
                <a:tab pos="5109753" algn="l"/>
              </a:tabLst>
              <a:defRPr/>
            </a:pPr>
            <a:r>
              <a:rPr lang="sk-SK" sz="1000" dirty="0">
                <a:latin typeface="+mn-lt"/>
              </a:rPr>
              <a:t>OR </a:t>
            </a:r>
            <a:r>
              <a:rPr lang="sk-SK" sz="1000" dirty="0" err="1">
                <a:latin typeface="+mn-lt"/>
              </a:rPr>
              <a:t>Okr</a:t>
            </a:r>
            <a:r>
              <a:rPr lang="sk-SK" sz="1000" dirty="0">
                <a:latin typeface="+mn-lt"/>
              </a:rPr>
              <a:t>. Súdu Bratislava, Sa 52/R	</a:t>
            </a:r>
            <a:r>
              <a:rPr lang="sk-SK" sz="1000" dirty="0" err="1">
                <a:latin typeface="+mn-lt"/>
                <a:hlinkClick r:id="rId2"/>
              </a:rPr>
              <a:t>batura@consulta.sk</a:t>
            </a:r>
            <a:r>
              <a:rPr lang="sk-SK" sz="1000" dirty="0">
                <a:latin typeface="+mn-lt"/>
              </a:rPr>
              <a:t>		</a:t>
            </a:r>
            <a:r>
              <a:rPr lang="sk-SK" sz="1000" dirty="0" err="1">
                <a:latin typeface="+mn-lt"/>
              </a:rPr>
              <a:t>www.consulta.sk</a:t>
            </a:r>
            <a:endParaRPr lang="sk-SK" sz="1000" dirty="0">
              <a:latin typeface="+mn-lt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206500" y="200017"/>
            <a:ext cx="7823200" cy="5588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1" lang="sk-SK" altLang="sk-SK" sz="17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CONSULTA, v. o. s., </a:t>
            </a:r>
            <a:r>
              <a:rPr kumimoji="1" lang="sk-SK" altLang="sk-SK" sz="17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Klemensova</a:t>
            </a:r>
            <a:r>
              <a:rPr kumimoji="1" lang="sk-SK" altLang="sk-SK" sz="17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9, 811 09 Bratislava</a:t>
            </a:r>
            <a:endParaRPr kumimoji="1" lang="cs-CZ" altLang="sk-SK" sz="170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76314" y="623879"/>
            <a:ext cx="8180387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endParaRPr kumimoji="1" lang="sk-SK" altLang="sk-SK" sz="799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kumimoji="1" lang="sk-SK" altLang="sk-SK" sz="1400" dirty="0">
                <a:latin typeface="Arial" pitchFamily="34" charset="0"/>
                <a:cs typeface="Arial" pitchFamily="34" charset="0"/>
              </a:rPr>
              <a:t>Doporučene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endParaRPr kumimoji="1" lang="cs-CZ" altLang="sk-SK" sz="799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035054" y="523876"/>
            <a:ext cx="6201242" cy="28566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k-SK" sz="2399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947738" y="2263768"/>
            <a:ext cx="806291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1695450" algn="l"/>
                <a:tab pos="3052763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1695450" algn="l"/>
                <a:tab pos="3052763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1695450" algn="l"/>
                <a:tab pos="3052763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1695450" algn="l"/>
                <a:tab pos="3052763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1695450" algn="l"/>
                <a:tab pos="3052763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95450" algn="l"/>
                <a:tab pos="3052763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95450" algn="l"/>
                <a:tab pos="3052763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95450" algn="l"/>
                <a:tab pos="3052763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95450" algn="l"/>
                <a:tab pos="3052763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sk-SK" altLang="sk-SK" sz="1200" dirty="0">
                <a:latin typeface="Arial" pitchFamily="34" charset="0"/>
                <a:cs typeface="Arial" pitchFamily="34" charset="0"/>
              </a:rPr>
              <a:t>Váš list číslo/zo dňa	    Naše číslo          	      Vybavuje/linka              Bratislava</a:t>
            </a:r>
          </a:p>
          <a:p>
            <a:pPr>
              <a:buFont typeface="Wingdings" pitchFamily="2" charset="2"/>
              <a:buNone/>
            </a:pPr>
            <a:r>
              <a:rPr lang="sk-SK" altLang="sk-SK" sz="1200" dirty="0">
                <a:latin typeface="Arial" pitchFamily="34" charset="0"/>
                <a:cs typeface="Arial" pitchFamily="34" charset="0"/>
              </a:rPr>
              <a:t>123/2015/Ký                        321/2015/Ba              </a:t>
            </a:r>
            <a:r>
              <a:rPr lang="sk-SK" altLang="sk-SK" sz="1200" dirty="0" err="1">
                <a:latin typeface="Arial" pitchFamily="34" charset="0"/>
                <a:cs typeface="Arial" pitchFamily="34" charset="0"/>
              </a:rPr>
              <a:t>Baruta</a:t>
            </a:r>
            <a:r>
              <a:rPr lang="sk-SK" altLang="sk-SK" sz="1200" dirty="0">
                <a:latin typeface="Arial" pitchFamily="34" charset="0"/>
                <a:cs typeface="Arial" pitchFamily="34" charset="0"/>
              </a:rPr>
              <a:t>/24                   </a:t>
            </a:r>
            <a:r>
              <a:rPr lang="sk-SK" altLang="sk-SK" sz="1200" dirty="0" smtClean="0">
                <a:latin typeface="Arial" pitchFamily="34" charset="0"/>
                <a:cs typeface="Arial" pitchFamily="34" charset="0"/>
              </a:rPr>
              <a:t>  3</a:t>
            </a:r>
            <a:r>
              <a:rPr lang="sk-SK" altLang="sk-SK" sz="1200" dirty="0">
                <a:latin typeface="Arial" pitchFamily="34" charset="0"/>
                <a:cs typeface="Arial" pitchFamily="34" charset="0"/>
              </a:rPr>
              <a:t>. </a:t>
            </a:r>
            <a:r>
              <a:rPr lang="sk-SK" altLang="sk-SK" sz="1200" dirty="0" smtClean="0">
                <a:latin typeface="Arial" pitchFamily="34" charset="0"/>
                <a:cs typeface="Arial" pitchFamily="34" charset="0"/>
              </a:rPr>
              <a:t>marca 2015</a:t>
            </a:r>
            <a:endParaRPr lang="sk-SK" altLang="sk-SK" sz="12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sk-SK" altLang="sk-SK" sz="1200" dirty="0">
                <a:latin typeface="Arial" pitchFamily="34" charset="0"/>
                <a:cs typeface="Arial" pitchFamily="34" charset="0"/>
              </a:rPr>
              <a:t>13. 01. 2015</a:t>
            </a:r>
            <a:r>
              <a:rPr lang="sk-SK" altLang="sk-SK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sk-SK" altLang="sk-SK" sz="1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			</a:t>
            </a:r>
            <a:endParaRPr lang="cs-CZ" altLang="sk-SK" sz="15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BlokTextu 7"/>
          <p:cNvSpPr txBox="1">
            <a:spLocks noChangeArrowheads="1"/>
          </p:cNvSpPr>
          <p:nvPr/>
        </p:nvSpPr>
        <p:spPr bwMode="auto">
          <a:xfrm>
            <a:off x="963613" y="3357560"/>
            <a:ext cx="80470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1400" b="1" dirty="0">
                <a:latin typeface="Arial" pitchFamily="34" charset="0"/>
                <a:cs typeface="Arial" pitchFamily="34" charset="0"/>
              </a:rPr>
              <a:t>Používanie pečiatky v obchodných listoch </a:t>
            </a:r>
            <a:endParaRPr lang="sk-SK" altLang="sk-SK" sz="1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sk-SK" altLang="sk-SK" sz="1400" b="1" u="sng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k-SK" altLang="sk-SK" sz="1400" b="1" u="sng" dirty="0">
                <a:latin typeface="Arial" pitchFamily="34" charset="0"/>
                <a:cs typeface="Arial" pitchFamily="34" charset="0"/>
              </a:rPr>
              <a:t>odpoveď </a:t>
            </a:r>
            <a:r>
              <a:rPr lang="sk-SK" altLang="sk-SK" sz="1400" b="1" u="sng" dirty="0" smtClean="0">
                <a:latin typeface="Arial" pitchFamily="34" charset="0"/>
                <a:cs typeface="Arial" pitchFamily="34" charset="0"/>
              </a:rPr>
              <a:t>na </a:t>
            </a:r>
            <a:r>
              <a:rPr lang="sk-SK" altLang="sk-SK" sz="1400" b="1" u="sng" dirty="0">
                <a:latin typeface="Arial" pitchFamily="34" charset="0"/>
                <a:cs typeface="Arial" pitchFamily="34" charset="0"/>
              </a:rPr>
              <a:t>žiadosť o poskytnutie informácií</a:t>
            </a:r>
          </a:p>
        </p:txBody>
      </p:sp>
      <p:sp>
        <p:nvSpPr>
          <p:cNvPr id="9" name="BlokTextu 8"/>
          <p:cNvSpPr txBox="1">
            <a:spLocks noChangeArrowheads="1"/>
          </p:cNvSpPr>
          <p:nvPr/>
        </p:nvSpPr>
        <p:spPr bwMode="auto">
          <a:xfrm>
            <a:off x="947739" y="4078285"/>
            <a:ext cx="7369175" cy="227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1400" dirty="0">
                <a:latin typeface="Arial" pitchFamily="34" charset="0"/>
                <a:cs typeface="Arial" pitchFamily="34" charset="0"/>
              </a:rPr>
              <a:t>Vážená obchodná spoločnosť,</a:t>
            </a:r>
          </a:p>
          <a:p>
            <a:endParaRPr lang="sk-SK" altLang="sk-SK" sz="799" dirty="0">
              <a:latin typeface="Arial" pitchFamily="34" charset="0"/>
              <a:cs typeface="Arial" pitchFamily="34" charset="0"/>
            </a:endParaRPr>
          </a:p>
          <a:p>
            <a:r>
              <a:rPr lang="sk-SK" altLang="sk-SK" sz="1400" dirty="0">
                <a:latin typeface="Arial" pitchFamily="34" charset="0"/>
                <a:cs typeface="Arial" pitchFamily="34" charset="0"/>
              </a:rPr>
              <a:t>povinnosť používať pečiatku s označením obchodného názvu organizácie </a:t>
            </a:r>
            <a:br>
              <a:rPr lang="sk-SK" altLang="sk-SK" sz="1400" dirty="0">
                <a:latin typeface="Arial" pitchFamily="34" charset="0"/>
                <a:cs typeface="Arial" pitchFamily="34" charset="0"/>
              </a:rPr>
            </a:br>
            <a:r>
              <a:rPr lang="sk-SK" altLang="sk-SK" sz="1400" dirty="0">
                <a:latin typeface="Arial" pitchFamily="34" charset="0"/>
                <a:cs typeface="Arial" pitchFamily="34" charset="0"/>
              </a:rPr>
              <a:t>v obchodnej korešpondencii právne predpisy neupravujú.</a:t>
            </a:r>
          </a:p>
          <a:p>
            <a:r>
              <a:rPr lang="sk-SK" altLang="sk-SK" sz="1400" dirty="0">
                <a:latin typeface="Arial" pitchFamily="34" charset="0"/>
                <a:cs typeface="Arial" pitchFamily="34" charset="0"/>
              </a:rPr>
              <a:t>Závisí od rozhodnutia pisateľa, či list opatrí pečiatkou alebo nie.</a:t>
            </a:r>
          </a:p>
          <a:p>
            <a:endParaRPr lang="sk-SK" altLang="sk-SK" sz="799" dirty="0">
              <a:latin typeface="Arial" pitchFamily="34" charset="0"/>
              <a:cs typeface="Arial" pitchFamily="34" charset="0"/>
            </a:endParaRPr>
          </a:p>
          <a:p>
            <a:r>
              <a:rPr lang="sk-SK" altLang="sk-SK" sz="1400" dirty="0">
                <a:latin typeface="Arial" pitchFamily="34" charset="0"/>
                <a:cs typeface="Arial" pitchFamily="34" charset="0"/>
              </a:rPr>
              <a:t>S pozdravom</a:t>
            </a:r>
          </a:p>
          <a:p>
            <a:pPr>
              <a:tabLst>
                <a:tab pos="4120819" algn="ctr"/>
              </a:tabLst>
            </a:pPr>
            <a:r>
              <a:rPr lang="sk-SK" altLang="sk-SK" sz="1400" dirty="0">
                <a:latin typeface="Arial" pitchFamily="34" charset="0"/>
                <a:cs typeface="Arial" pitchFamily="34" charset="0"/>
              </a:rPr>
              <a:t>	</a:t>
            </a:r>
            <a:r>
              <a:rPr lang="sk-SK" altLang="sk-SK" sz="1400" i="1" dirty="0">
                <a:latin typeface="Arial" pitchFamily="34" charset="0"/>
                <a:cs typeface="Arial" pitchFamily="34" charset="0"/>
              </a:rPr>
              <a:t>odtlačok pečiatky</a:t>
            </a:r>
          </a:p>
          <a:p>
            <a:pPr>
              <a:tabLst>
                <a:tab pos="4120819" algn="ctr"/>
              </a:tabLst>
            </a:pPr>
            <a:r>
              <a:rPr lang="sk-SK" altLang="sk-SK" sz="1400" i="1" dirty="0">
                <a:latin typeface="Arial" pitchFamily="34" charset="0"/>
                <a:cs typeface="Arial" pitchFamily="34" charset="0"/>
              </a:rPr>
              <a:t>	podpis</a:t>
            </a:r>
          </a:p>
          <a:p>
            <a:pPr>
              <a:tabLst>
                <a:tab pos="4120819" algn="ctr"/>
              </a:tabLst>
            </a:pPr>
            <a:r>
              <a:rPr lang="sk-SK" altLang="sk-SK" sz="1400" dirty="0">
                <a:latin typeface="Arial" pitchFamily="34" charset="0"/>
                <a:cs typeface="Arial" pitchFamily="34" charset="0"/>
              </a:rPr>
              <a:t>	JUDr. Ivan </a:t>
            </a:r>
            <a:r>
              <a:rPr lang="sk-SK" altLang="sk-SK" sz="1400" dirty="0" err="1">
                <a:latin typeface="Arial" pitchFamily="34" charset="0"/>
                <a:cs typeface="Arial" pitchFamily="34" charset="0"/>
              </a:rPr>
              <a:t>Batura</a:t>
            </a:r>
            <a:endParaRPr lang="sk-SK" altLang="sk-SK" sz="1400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4120819" algn="ctr"/>
              </a:tabLst>
            </a:pPr>
            <a:r>
              <a:rPr lang="sk-SK" altLang="sk-SK" sz="1400" dirty="0">
                <a:latin typeface="Arial" pitchFamily="34" charset="0"/>
                <a:cs typeface="Arial" pitchFamily="34" charset="0"/>
              </a:rPr>
              <a:t>	právnik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947739" y="1300159"/>
            <a:ext cx="8181975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kumimoji="1" lang="sk-SK" altLang="sk-SK" sz="1400" dirty="0">
                <a:latin typeface="Arial" pitchFamily="34" charset="0"/>
                <a:cs typeface="Arial" pitchFamily="34" charset="0"/>
              </a:rPr>
              <a:t>JUB KASTACO</a:t>
            </a:r>
          </a:p>
          <a:p>
            <a:pPr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kumimoji="1" lang="sk-SK" altLang="sk-SK" sz="1400" dirty="0">
                <a:latin typeface="Arial" pitchFamily="34" charset="0"/>
                <a:cs typeface="Arial" pitchFamily="34" charset="0"/>
              </a:rPr>
              <a:t>spol. s r. o.</a:t>
            </a:r>
          </a:p>
          <a:p>
            <a:pPr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kumimoji="1" lang="sk-SK" altLang="sk-SK" sz="1400" dirty="0" err="1">
                <a:latin typeface="Arial" pitchFamily="34" charset="0"/>
                <a:cs typeface="Arial" pitchFamily="34" charset="0"/>
              </a:rPr>
              <a:t>Langsfeldova</a:t>
            </a:r>
            <a:r>
              <a:rPr kumimoji="1" lang="sk-SK" altLang="sk-SK" sz="1400" dirty="0">
                <a:latin typeface="Arial" pitchFamily="34" charset="0"/>
                <a:cs typeface="Arial" pitchFamily="34" charset="0"/>
              </a:rPr>
              <a:t> 3</a:t>
            </a:r>
          </a:p>
          <a:p>
            <a:pPr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kumimoji="1" lang="sk-SK" altLang="sk-SK" sz="1400" dirty="0">
                <a:latin typeface="Arial" pitchFamily="34" charset="0"/>
                <a:cs typeface="Arial" pitchFamily="34" charset="0"/>
              </a:rPr>
              <a:t>036 01  Martin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endParaRPr kumimoji="1" lang="sk-SK" altLang="sk-SK" sz="799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endParaRPr kumimoji="1" lang="sk-SK" altLang="sk-SK" sz="14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endParaRPr kumimoji="1" lang="cs-CZ" altLang="sk-SK" sz="799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:fade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utoUpdateAnimBg="0"/>
      <p:bldP spid="5" grpId="0"/>
      <p:bldP spid="6" grpId="0" animBg="1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33846" y="265744"/>
            <a:ext cx="7886699" cy="1325562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sk-SK" dirty="0" smtClean="0"/>
              <a:t>Štruktúra úradného a obchodného listu</a:t>
            </a:r>
            <a:endParaRPr lang="cs-CZ" dirty="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sk-SK" altLang="sk-SK" sz="1600" b="1" dirty="0">
                <a:solidFill>
                  <a:srgbClr val="CE390A"/>
                </a:solidFill>
              </a:rPr>
              <a:t>1. Záhlavie</a:t>
            </a:r>
            <a:r>
              <a:rPr lang="sk-SK" altLang="sk-SK" sz="1600" b="1" dirty="0"/>
              <a:t> – adresa odosielateľa</a:t>
            </a: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endParaRPr lang="sk-SK" altLang="sk-SK" sz="1600" b="1" dirty="0"/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sk-SK" altLang="sk-SK" sz="1600" b="1" dirty="0">
                <a:solidFill>
                  <a:srgbClr val="CE390A"/>
                </a:solidFill>
              </a:rPr>
              <a:t>2. </a:t>
            </a:r>
            <a:r>
              <a:rPr lang="sk-SK" altLang="sk-SK" sz="1600" b="1" dirty="0" err="1">
                <a:solidFill>
                  <a:srgbClr val="CE390A"/>
                </a:solidFill>
              </a:rPr>
              <a:t>Adresové</a:t>
            </a:r>
            <a:r>
              <a:rPr lang="sk-SK" altLang="sk-SK" sz="1600" b="1" dirty="0">
                <a:solidFill>
                  <a:srgbClr val="CE390A"/>
                </a:solidFill>
              </a:rPr>
              <a:t> pásmo</a:t>
            </a:r>
            <a:r>
              <a:rPr lang="sk-SK" altLang="sk-SK" sz="1600" b="1" dirty="0"/>
              <a:t> – adresa prijímateľa</a:t>
            </a: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sk-SK" altLang="sk-SK" sz="1600" b="1" dirty="0"/>
              <a:t>    s poznámkou o spôsobe doručenia listu</a:t>
            </a: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endParaRPr lang="sk-SK" altLang="sk-SK" sz="1600" b="1" dirty="0"/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sk-SK" altLang="sk-SK" sz="1600" b="1" dirty="0">
                <a:solidFill>
                  <a:srgbClr val="CE390A"/>
                </a:solidFill>
              </a:rPr>
              <a:t>3. </a:t>
            </a:r>
            <a:r>
              <a:rPr lang="sk-SK" altLang="sk-SK" sz="1600" b="1" dirty="0" err="1">
                <a:solidFill>
                  <a:srgbClr val="CE390A"/>
                </a:solidFill>
              </a:rPr>
              <a:t>Odvolávacie</a:t>
            </a:r>
            <a:r>
              <a:rPr lang="sk-SK" altLang="sk-SK" sz="1600" b="1" dirty="0">
                <a:solidFill>
                  <a:srgbClr val="CE390A"/>
                </a:solidFill>
              </a:rPr>
              <a:t> údaje</a:t>
            </a: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cs-CZ" altLang="sk-SK" sz="1600" b="1" dirty="0">
                <a:sym typeface="Wingdings 3" pitchFamily="18" charset="2"/>
              </a:rPr>
              <a:t></a:t>
            </a:r>
            <a:r>
              <a:rPr lang="sk-SK" altLang="sk-SK" sz="1600" b="1" dirty="0">
                <a:sym typeface="Wingdings 3" pitchFamily="18" charset="2"/>
              </a:rPr>
              <a:t> Váš list číslo/zo dňa</a:t>
            </a:r>
            <a:r>
              <a:rPr lang="sk-SK" altLang="sk-SK" sz="1600" b="1" dirty="0"/>
              <a:t> </a:t>
            </a: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cs-CZ" altLang="sk-SK" sz="1600" b="1" dirty="0">
                <a:sym typeface="Wingdings 3" pitchFamily="18" charset="2"/>
              </a:rPr>
              <a:t></a:t>
            </a:r>
            <a:r>
              <a:rPr lang="sk-SK" altLang="sk-SK" sz="1600" b="1" dirty="0">
                <a:sym typeface="Wingdings 3" pitchFamily="18" charset="2"/>
              </a:rPr>
              <a:t> Naše číslo</a:t>
            </a: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cs-CZ" altLang="sk-SK" sz="1600" b="1" dirty="0">
                <a:sym typeface="Wingdings 3" pitchFamily="18" charset="2"/>
              </a:rPr>
              <a:t></a:t>
            </a:r>
            <a:r>
              <a:rPr lang="sk-SK" altLang="sk-SK" sz="1600" b="1" dirty="0">
                <a:sym typeface="Wingdings 3" pitchFamily="18" charset="2"/>
              </a:rPr>
              <a:t> Vybavuje/linka</a:t>
            </a: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cs-CZ" altLang="sk-SK" sz="1600" b="1" dirty="0">
                <a:sym typeface="Wingdings 3" pitchFamily="18" charset="2"/>
              </a:rPr>
              <a:t></a:t>
            </a:r>
            <a:r>
              <a:rPr lang="sk-SK" altLang="sk-SK" sz="1600" b="1" dirty="0">
                <a:sym typeface="Wingdings 3" pitchFamily="18" charset="2"/>
              </a:rPr>
              <a:t> Miesto odoslania </a:t>
            </a: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cs-CZ" altLang="sk-SK" sz="1600" b="1" dirty="0">
                <a:sym typeface="Wingdings 3" pitchFamily="18" charset="2"/>
              </a:rPr>
              <a:t></a:t>
            </a:r>
            <a:r>
              <a:rPr lang="sk-SK" altLang="sk-SK" sz="1600" b="1" dirty="0">
                <a:sym typeface="Wingdings 3" pitchFamily="18" charset="2"/>
              </a:rPr>
              <a:t> Dátum napísania listu</a:t>
            </a: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endParaRPr lang="sk-SK" altLang="sk-SK" sz="1600" b="1" dirty="0">
              <a:sym typeface="Wingdings 3" pitchFamily="18" charset="2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sk-SK" altLang="sk-SK" sz="1600" b="1" dirty="0">
                <a:solidFill>
                  <a:srgbClr val="CE390A"/>
                </a:solidFill>
                <a:sym typeface="Wingdings 3" pitchFamily="18" charset="2"/>
              </a:rPr>
              <a:t>4. Text listu</a:t>
            </a:r>
          </a:p>
          <a:p>
            <a:pPr>
              <a:lnSpc>
                <a:spcPct val="80000"/>
              </a:lnSpc>
              <a:buFont typeface="Wingdings 3" panose="05040102010807070707" pitchFamily="18" charset="2"/>
              <a:buChar char="â"/>
            </a:pPr>
            <a:r>
              <a:rPr lang="sk-SK" altLang="sk-SK" sz="1600" b="1" dirty="0" smtClean="0">
                <a:sym typeface="Wingdings 3" pitchFamily="18" charset="2"/>
              </a:rPr>
              <a:t>Vec</a:t>
            </a:r>
          </a:p>
          <a:p>
            <a:pPr marL="0" indent="0">
              <a:lnSpc>
                <a:spcPct val="80000"/>
              </a:lnSpc>
              <a:buNone/>
            </a:pPr>
            <a:endParaRPr lang="sk-SK" altLang="sk-SK" sz="1600" b="1" dirty="0">
              <a:sym typeface="Wingdings 3" pitchFamily="18" charset="2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cs-CZ" altLang="sk-SK" sz="1600" b="1" dirty="0" smtClean="0">
                <a:sym typeface="Wingdings 3" pitchFamily="18" charset="2"/>
              </a:rPr>
              <a:t></a:t>
            </a:r>
            <a:r>
              <a:rPr lang="sk-SK" altLang="sk-SK" sz="1600" b="1" dirty="0" smtClean="0">
                <a:sym typeface="Wingdings 3" pitchFamily="18" charset="2"/>
              </a:rPr>
              <a:t> </a:t>
            </a:r>
            <a:r>
              <a:rPr lang="sk-SK" altLang="sk-SK" sz="1600" b="1" dirty="0">
                <a:sym typeface="Wingdings 3" pitchFamily="18" charset="2"/>
              </a:rPr>
              <a:t>úvod</a:t>
            </a: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cs-CZ" altLang="sk-SK" sz="1600" b="1" dirty="0">
                <a:sym typeface="Wingdings 3" pitchFamily="18" charset="2"/>
              </a:rPr>
              <a:t></a:t>
            </a:r>
            <a:r>
              <a:rPr lang="sk-SK" altLang="sk-SK" sz="1600" b="1" dirty="0">
                <a:sym typeface="Wingdings 3" pitchFamily="18" charset="2"/>
              </a:rPr>
              <a:t> jadro</a:t>
            </a: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cs-CZ" altLang="sk-SK" sz="1600" b="1" dirty="0">
                <a:sym typeface="Wingdings 3" pitchFamily="18" charset="2"/>
              </a:rPr>
              <a:t></a:t>
            </a:r>
            <a:r>
              <a:rPr lang="sk-SK" altLang="sk-SK" sz="1600" b="1" dirty="0">
                <a:sym typeface="Wingdings 3" pitchFamily="18" charset="2"/>
              </a:rPr>
              <a:t> záver</a:t>
            </a:r>
            <a:endParaRPr lang="cs-CZ" altLang="sk-SK" sz="1600" b="1" dirty="0">
              <a:sym typeface="Wingdings 3" pitchFamily="18" charset="2"/>
            </a:endParaRPr>
          </a:p>
        </p:txBody>
      </p:sp>
      <p:sp>
        <p:nvSpPr>
          <p:cNvPr id="51204" name="Rectangle 4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sk-SK" altLang="sk-SK" sz="1600" b="1" dirty="0">
                <a:solidFill>
                  <a:srgbClr val="CE390A"/>
                </a:solidFill>
              </a:rPr>
              <a:t>5. </a:t>
            </a:r>
            <a:r>
              <a:rPr lang="sk-SK" altLang="sk-SK" sz="1600" b="1" dirty="0" smtClean="0">
                <a:solidFill>
                  <a:srgbClr val="CE390A"/>
                </a:solidFill>
              </a:rPr>
              <a:t>Ukončenie </a:t>
            </a:r>
            <a:r>
              <a:rPr lang="sk-SK" altLang="sk-SK" sz="1600" b="1" dirty="0">
                <a:solidFill>
                  <a:srgbClr val="CE390A"/>
                </a:solidFill>
              </a:rPr>
              <a:t>listu </a:t>
            </a:r>
          </a:p>
          <a:p>
            <a:pPr>
              <a:buNone/>
            </a:pPr>
            <a:r>
              <a:rPr lang="cs-CZ" altLang="sk-SK" sz="1600" b="1" dirty="0">
                <a:sym typeface="Wingdings 3" pitchFamily="18" charset="2"/>
              </a:rPr>
              <a:t></a:t>
            </a:r>
            <a:r>
              <a:rPr lang="sk-SK" altLang="sk-SK" sz="1600" b="1" dirty="0">
                <a:sym typeface="Wingdings 3" pitchFamily="18" charset="2"/>
              </a:rPr>
              <a:t> pečiatka</a:t>
            </a:r>
          </a:p>
          <a:p>
            <a:pPr>
              <a:buNone/>
            </a:pPr>
            <a:r>
              <a:rPr lang="cs-CZ" altLang="sk-SK" sz="1600" b="1" dirty="0" smtClean="0">
                <a:sym typeface="Wingdings 3" pitchFamily="18" charset="2"/>
              </a:rPr>
              <a:t></a:t>
            </a:r>
            <a:r>
              <a:rPr lang="sk-SK" altLang="sk-SK" sz="1600" b="1" dirty="0" smtClean="0">
                <a:sym typeface="Wingdings 3" pitchFamily="18" charset="2"/>
              </a:rPr>
              <a:t> podpis</a:t>
            </a:r>
          </a:p>
          <a:p>
            <a:pPr>
              <a:buNone/>
            </a:pPr>
            <a:r>
              <a:rPr lang="cs-CZ" altLang="sk-SK" sz="1600" b="1" dirty="0" smtClean="0">
                <a:sym typeface="Wingdings 3" pitchFamily="18" charset="2"/>
              </a:rPr>
              <a:t> </a:t>
            </a:r>
            <a:r>
              <a:rPr lang="sk-SK" altLang="sk-SK" sz="1600" b="1" dirty="0" smtClean="0">
                <a:sym typeface="Wingdings 3" pitchFamily="18" charset="2"/>
              </a:rPr>
              <a:t>meno podpisujúceho a jeho funkcia</a:t>
            </a:r>
          </a:p>
          <a:p>
            <a:pPr>
              <a:buNone/>
            </a:pPr>
            <a:r>
              <a:rPr lang="cs-CZ" altLang="sk-SK" sz="1600" b="1" dirty="0" smtClean="0">
                <a:sym typeface="Wingdings 3" pitchFamily="18" charset="2"/>
              </a:rPr>
              <a:t> </a:t>
            </a:r>
            <a:r>
              <a:rPr lang="sk-SK" altLang="sk-SK" sz="1600" b="1" dirty="0" smtClean="0">
                <a:sym typeface="Wingdings 3" pitchFamily="18" charset="2"/>
              </a:rPr>
              <a:t>prílohy</a:t>
            </a:r>
          </a:p>
          <a:p>
            <a:pPr>
              <a:buNone/>
            </a:pPr>
            <a:r>
              <a:rPr lang="cs-CZ" altLang="sk-SK" sz="1600" b="1" dirty="0" smtClean="0">
                <a:sym typeface="Wingdings 3" pitchFamily="18" charset="2"/>
              </a:rPr>
              <a:t></a:t>
            </a:r>
            <a:r>
              <a:rPr lang="sk-SK" altLang="sk-SK" sz="1600" b="1" dirty="0" smtClean="0">
                <a:sym typeface="Wingdings 3" pitchFamily="18" charset="2"/>
              </a:rPr>
              <a:t> </a:t>
            </a:r>
            <a:r>
              <a:rPr lang="sk-SK" altLang="sk-SK" sz="1600" b="1" dirty="0">
                <a:sym typeface="Wingdings 3" pitchFamily="18" charset="2"/>
              </a:rPr>
              <a:t>rozdeľovník</a:t>
            </a:r>
          </a:p>
          <a:p>
            <a:pPr>
              <a:buNone/>
            </a:pPr>
            <a:endParaRPr lang="sk-SK" altLang="sk-SK" sz="1600" b="1" dirty="0">
              <a:sym typeface="Wingdings 3" pitchFamily="18" charset="2"/>
            </a:endParaRP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endParaRPr lang="sk-SK" altLang="sk-SK" sz="1600" b="1" dirty="0">
              <a:sym typeface="Wingdings 3" pitchFamily="18" charset="2"/>
            </a:endParaRP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cs-CZ" altLang="sk-SK" sz="1600" b="1" dirty="0">
                <a:sym typeface="Wingdings 3" pitchFamily="18" charset="2"/>
              </a:rPr>
              <a:t></a:t>
            </a:r>
            <a:r>
              <a:rPr lang="sk-SK" altLang="sk-SK" sz="1600" b="1" dirty="0">
                <a:sym typeface="Wingdings 3" pitchFamily="18" charset="2"/>
              </a:rPr>
              <a:t> </a:t>
            </a:r>
            <a:r>
              <a:rPr lang="sk-SK" altLang="sk-SK" sz="1600" b="1" dirty="0" smtClean="0">
                <a:solidFill>
                  <a:srgbClr val="CE390A"/>
                </a:solidFill>
                <a:sym typeface="Wingdings 3" pitchFamily="18" charset="2"/>
              </a:rPr>
              <a:t>6</a:t>
            </a:r>
            <a:r>
              <a:rPr lang="sk-SK" altLang="sk-SK" sz="1600" b="1" dirty="0">
                <a:solidFill>
                  <a:srgbClr val="CE390A"/>
                </a:solidFill>
                <a:sym typeface="Wingdings 3" pitchFamily="18" charset="2"/>
              </a:rPr>
              <a:t>. </a:t>
            </a:r>
            <a:r>
              <a:rPr lang="sk-SK" altLang="sk-SK" sz="1600" b="1" dirty="0">
                <a:solidFill>
                  <a:srgbClr val="CE390A"/>
                </a:solidFill>
                <a:sym typeface="Wingdings 3" pitchFamily="18" charset="2"/>
              </a:rPr>
              <a:t>Dopĺňajúce údaje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cs-CZ" altLang="sk-SK" sz="1600" b="1" dirty="0">
                <a:sym typeface="Wingdings 3" pitchFamily="18" charset="2"/>
              </a:rPr>
              <a:t></a:t>
            </a:r>
            <a:r>
              <a:rPr lang="sk-SK" altLang="sk-SK" sz="1600" b="1" dirty="0">
                <a:sym typeface="Wingdings 3" pitchFamily="18" charset="2"/>
              </a:rPr>
              <a:t> Telefón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cs-CZ" altLang="sk-SK" sz="1600" b="1" dirty="0">
                <a:sym typeface="Wingdings 3" pitchFamily="18" charset="2"/>
              </a:rPr>
              <a:t></a:t>
            </a:r>
            <a:r>
              <a:rPr lang="sk-SK" altLang="sk-SK" sz="1600" b="1" dirty="0">
                <a:sym typeface="Wingdings 3" pitchFamily="18" charset="2"/>
              </a:rPr>
              <a:t> Fax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cs-CZ" altLang="sk-SK" sz="1600" b="1" dirty="0">
                <a:sym typeface="Wingdings 3" pitchFamily="18" charset="2"/>
              </a:rPr>
              <a:t></a:t>
            </a:r>
            <a:r>
              <a:rPr lang="sk-SK" altLang="sk-SK" sz="1600" b="1" dirty="0">
                <a:sym typeface="Wingdings 3" pitchFamily="18" charset="2"/>
              </a:rPr>
              <a:t> IČ0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cs-CZ" altLang="sk-SK" sz="1600" b="1" dirty="0">
                <a:sym typeface="Wingdings 3" pitchFamily="18" charset="2"/>
              </a:rPr>
              <a:t></a:t>
            </a:r>
            <a:r>
              <a:rPr lang="sk-SK" altLang="sk-SK" sz="1600" b="1" dirty="0">
                <a:sym typeface="Wingdings 3" pitchFamily="18" charset="2"/>
              </a:rPr>
              <a:t> IČ DPH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cs-CZ" altLang="sk-SK" sz="1600" b="1" dirty="0">
                <a:sym typeface="Wingdings 3" pitchFamily="18" charset="2"/>
              </a:rPr>
              <a:t></a:t>
            </a:r>
            <a:r>
              <a:rPr lang="sk-SK" altLang="sk-SK" sz="1600" b="1" dirty="0">
                <a:sym typeface="Wingdings 3" pitchFamily="18" charset="2"/>
              </a:rPr>
              <a:t> Internet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cs-CZ" altLang="sk-SK" sz="1600" b="1" dirty="0">
                <a:sym typeface="Wingdings 3" pitchFamily="18" charset="2"/>
              </a:rPr>
              <a:t></a:t>
            </a:r>
            <a:r>
              <a:rPr lang="sk-SK" altLang="sk-SK" sz="1600" b="1" dirty="0">
                <a:sym typeface="Wingdings 3" pitchFamily="18" charset="2"/>
              </a:rPr>
              <a:t> E-mail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cs-CZ" altLang="sk-SK" sz="1600" b="1" dirty="0">
                <a:sym typeface="Wingdings 3" pitchFamily="18" charset="2"/>
              </a:rPr>
              <a:t></a:t>
            </a:r>
            <a:r>
              <a:rPr lang="sk-SK" altLang="sk-SK" sz="1600" b="1" dirty="0">
                <a:sym typeface="Wingdings 3" pitchFamily="18" charset="2"/>
              </a:rPr>
              <a:t> Register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cs-CZ" altLang="sk-SK" sz="1600" b="1" dirty="0">
                <a:sym typeface="Wingdings 3" pitchFamily="18" charset="2"/>
              </a:rPr>
              <a:t></a:t>
            </a:r>
            <a:r>
              <a:rPr lang="sk-SK" altLang="sk-SK" sz="1600" b="1" dirty="0">
                <a:sym typeface="Wingdings 3" pitchFamily="18" charset="2"/>
              </a:rPr>
              <a:t> Bankové spojenie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cs-CZ" altLang="sk-SK" sz="1600" b="1" dirty="0">
              <a:sym typeface="Wingdings 3" pitchFamily="18" charset="2"/>
            </a:endParaRPr>
          </a:p>
          <a:p>
            <a:pPr lvl="4" eaLnBrk="1" hangingPunct="1">
              <a:lnSpc>
                <a:spcPct val="90000"/>
              </a:lnSpc>
            </a:pPr>
            <a:endParaRPr lang="cs-CZ" altLang="sk-SK" sz="1600" dirty="0"/>
          </a:p>
        </p:txBody>
      </p:sp>
      <p:pic>
        <p:nvPicPr>
          <p:cNvPr id="51205" name="Picture 5" descr="BD0491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1" y="4724401"/>
            <a:ext cx="2438400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250" advClick="0" advTm="10000">
        <p:fade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with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withGroup">
                            <p:stCondLst>
                              <p:cond delay="4500"/>
                            </p:stCondLst>
                            <p:childTnLst>
                              <p:par>
                                <p:cTn id="3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4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withGroup">
                            <p:stCondLst>
                              <p:cond delay="5500"/>
                            </p:stCondLst>
                            <p:childTnLst>
                              <p:par>
                                <p:cTn id="4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51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512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512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withGroup">
                            <p:stCondLst>
                              <p:cond delay="7000"/>
                            </p:stCondLst>
                            <p:childTnLst>
                              <p:par>
                                <p:cTn id="5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12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withGroup">
                            <p:stCondLst>
                              <p:cond delay="7500"/>
                            </p:stCondLst>
                            <p:childTnLst>
                              <p:par>
                                <p:cTn id="6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120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withGroup">
                            <p:stCondLst>
                              <p:cond delay="8000"/>
                            </p:stCondLst>
                            <p:childTnLst>
                              <p:par>
                                <p:cTn id="6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withGroup">
                            <p:stCondLst>
                              <p:cond delay="8500"/>
                            </p:stCondLst>
                            <p:childTnLst>
                              <p:par>
                                <p:cTn id="7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000"/>
                            </p:stCondLst>
                            <p:childTnLst>
                              <p:par>
                                <p:cTn id="7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500"/>
                            </p:stCondLst>
                            <p:childTnLst>
                              <p:par>
                                <p:cTn id="7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51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0"/>
                            </p:stCondLst>
                            <p:childTnLst>
                              <p:par>
                                <p:cTn id="8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51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500"/>
                            </p:stCondLst>
                            <p:childTnLst>
                              <p:par>
                                <p:cTn id="8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51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withGroup">
                            <p:stCondLst>
                              <p:cond delay="11000"/>
                            </p:stCondLst>
                            <p:childTnLst>
                              <p:par>
                                <p:cTn id="9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512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withGroup">
                            <p:stCondLst>
                              <p:cond delay="11500"/>
                            </p:stCondLst>
                            <p:childTnLst>
                              <p:par>
                                <p:cTn id="9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512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withGroup">
                            <p:stCondLst>
                              <p:cond delay="12000"/>
                            </p:stCondLst>
                            <p:childTnLst>
                              <p:par>
                                <p:cTn id="9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512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withGroup">
                            <p:stCondLst>
                              <p:cond delay="12500"/>
                            </p:stCondLst>
                            <p:childTnLst>
                              <p:par>
                                <p:cTn id="10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512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withGroup">
                            <p:stCondLst>
                              <p:cond delay="13000"/>
                            </p:stCondLst>
                            <p:childTnLst>
                              <p:par>
                                <p:cTn id="10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5120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withGroup">
                            <p:stCondLst>
                              <p:cond delay="13500"/>
                            </p:stCondLst>
                            <p:childTnLst>
                              <p:par>
                                <p:cTn id="1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5120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withGroup">
                            <p:stCondLst>
                              <p:cond delay="14000"/>
                            </p:stCondLst>
                            <p:childTnLst>
                              <p:par>
                                <p:cTn id="1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5120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withGroup">
                            <p:stCondLst>
                              <p:cond delay="14500"/>
                            </p:stCondLst>
                            <p:childTnLst>
                              <p:par>
                                <p:cTn id="1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1" dur="500"/>
                                        <p:tgtEl>
                                          <p:spTgt spid="5120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withGroup">
                            <p:stCondLst>
                              <p:cond delay="15000"/>
                            </p:stCondLst>
                            <p:childTnLst>
                              <p:par>
                                <p:cTn id="1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5" dur="500"/>
                                        <p:tgtEl>
                                          <p:spTgt spid="5120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withGroup">
                            <p:stCondLst>
                              <p:cond delay="15500"/>
                            </p:stCondLst>
                            <p:childTnLst>
                              <p:par>
                                <p:cTn id="12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9" dur="50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 autoUpdateAnimBg="0"/>
      <p:bldP spid="51204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0032"/>
            <a:ext cx="7772400" cy="1066800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sk-SK" sz="3999" dirty="0"/>
              <a:t>E-mailová obchodná korešpondencia</a:t>
            </a:r>
            <a:endParaRPr lang="sk-SK" dirty="0" smtClean="0"/>
          </a:p>
        </p:txBody>
      </p:sp>
      <p:sp>
        <p:nvSpPr>
          <p:cNvPr id="56323" name="Text Box 4"/>
          <p:cNvSpPr txBox="1">
            <a:spLocks noChangeArrowheads="1"/>
          </p:cNvSpPr>
          <p:nvPr/>
        </p:nvSpPr>
        <p:spPr bwMode="auto">
          <a:xfrm>
            <a:off x="1050926" y="1641475"/>
            <a:ext cx="184731" cy="830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sk-SK" altLang="sk-SK" sz="2399"/>
          </a:p>
          <a:p>
            <a:endParaRPr lang="sk-SK" altLang="sk-SK" sz="2399"/>
          </a:p>
        </p:txBody>
      </p:sp>
      <p:sp>
        <p:nvSpPr>
          <p:cNvPr id="56324" name="Text Box 6"/>
          <p:cNvSpPr txBox="1">
            <a:spLocks noChangeArrowheads="1"/>
          </p:cNvSpPr>
          <p:nvPr/>
        </p:nvSpPr>
        <p:spPr bwMode="auto">
          <a:xfrm>
            <a:off x="1127127" y="1619251"/>
            <a:ext cx="6691255" cy="5139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3200" b="1" dirty="0"/>
              <a:t>4. časť</a:t>
            </a:r>
          </a:p>
          <a:p>
            <a:endParaRPr lang="sk-SK" altLang="sk-SK" sz="3200" b="1" dirty="0"/>
          </a:p>
          <a:p>
            <a:r>
              <a:rPr lang="sk-SK" altLang="sk-SK" sz="3200" b="1" dirty="0"/>
              <a:t>Časti e-mailového obchodného listu:</a:t>
            </a:r>
          </a:p>
          <a:p>
            <a:r>
              <a:rPr lang="sk-SK" altLang="sk-SK" sz="3200" b="1" dirty="0"/>
              <a:t>	 </a:t>
            </a:r>
            <a:r>
              <a:rPr lang="sk-SK" altLang="sk-SK" sz="2800" dirty="0">
                <a:sym typeface="Symbol" pitchFamily="18" charset="2"/>
              </a:rPr>
              <a:t>  Adresa odosielateľa </a:t>
            </a:r>
            <a:r>
              <a:rPr lang="sk-SK" altLang="sk-SK" sz="2800" dirty="0">
                <a:solidFill>
                  <a:schemeClr val="accent1"/>
                </a:solidFill>
                <a:sym typeface="Symbol" pitchFamily="18" charset="2"/>
              </a:rPr>
              <a:t>(Od)</a:t>
            </a:r>
          </a:p>
          <a:p>
            <a:r>
              <a:rPr lang="sk-SK" altLang="sk-SK" sz="2800" dirty="0">
                <a:sym typeface="Symbol" pitchFamily="18" charset="2"/>
              </a:rPr>
              <a:t>	   Adresa príjemcu správy </a:t>
            </a:r>
            <a:r>
              <a:rPr lang="sk-SK" altLang="sk-SK" sz="2800" dirty="0">
                <a:solidFill>
                  <a:schemeClr val="accent1"/>
                </a:solidFill>
                <a:sym typeface="Symbol" pitchFamily="18" charset="2"/>
              </a:rPr>
              <a:t>(Pre)</a:t>
            </a:r>
          </a:p>
          <a:p>
            <a:r>
              <a:rPr lang="sk-SK" altLang="sk-SK" sz="2800" dirty="0">
                <a:sym typeface="Symbol" pitchFamily="18" charset="2"/>
              </a:rPr>
              <a:t>	   Vedľajší adresáti </a:t>
            </a:r>
            <a:r>
              <a:rPr lang="sk-SK" altLang="sk-SK" sz="2800" dirty="0">
                <a:solidFill>
                  <a:schemeClr val="accent1"/>
                </a:solidFill>
                <a:sym typeface="Symbol" pitchFamily="18" charset="2"/>
              </a:rPr>
              <a:t>(Cc alebo </a:t>
            </a:r>
            <a:r>
              <a:rPr lang="sk-SK" altLang="sk-SK" sz="2800" dirty="0" err="1">
                <a:solidFill>
                  <a:schemeClr val="accent1"/>
                </a:solidFill>
                <a:sym typeface="Symbol" pitchFamily="18" charset="2"/>
              </a:rPr>
              <a:t>BCc</a:t>
            </a:r>
            <a:r>
              <a:rPr lang="sk-SK" altLang="sk-SK" sz="2800" dirty="0">
                <a:solidFill>
                  <a:schemeClr val="accent1"/>
                </a:solidFill>
                <a:sym typeface="Symbol" pitchFamily="18" charset="2"/>
              </a:rPr>
              <a:t>)</a:t>
            </a:r>
          </a:p>
          <a:p>
            <a:r>
              <a:rPr lang="sk-SK" altLang="sk-SK" sz="2800" dirty="0">
                <a:sym typeface="Symbol" pitchFamily="18" charset="2"/>
              </a:rPr>
              <a:t>	   Predmet</a:t>
            </a:r>
          </a:p>
          <a:p>
            <a:r>
              <a:rPr lang="sk-SK" altLang="sk-SK" sz="2800" dirty="0">
                <a:sym typeface="Symbol" pitchFamily="18" charset="2"/>
              </a:rPr>
              <a:t>	   Obsah správy</a:t>
            </a:r>
          </a:p>
          <a:p>
            <a:r>
              <a:rPr lang="sk-SK" altLang="sk-SK" sz="2800" dirty="0">
                <a:sym typeface="Symbol" pitchFamily="18" charset="2"/>
              </a:rPr>
              <a:t>	   Podpis, základné a dopĺňacie údaje </a:t>
            </a:r>
          </a:p>
          <a:p>
            <a:r>
              <a:rPr lang="sk-SK" altLang="sk-SK" sz="2800" dirty="0">
                <a:sym typeface="Symbol" pitchFamily="18" charset="2"/>
              </a:rPr>
              <a:t>	     o odosielateľovi správy</a:t>
            </a:r>
            <a:endParaRPr lang="sk-SK" altLang="sk-SK" sz="2800" dirty="0"/>
          </a:p>
          <a:p>
            <a:endParaRPr lang="sk-SK" altLang="sk-SK" sz="3200" dirty="0"/>
          </a:p>
        </p:txBody>
      </p:sp>
      <p:pic>
        <p:nvPicPr>
          <p:cNvPr id="74759" name="Picture 7" descr="BD06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371602"/>
            <a:ext cx="1524001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990600" y="1905001"/>
            <a:ext cx="7856539" cy="4523674"/>
          </a:xfrm>
          <a:prstGeom prst="rect">
            <a:avLst/>
          </a:prstGeom>
          <a:noFill/>
          <a:ln w="38100">
            <a:solidFill>
              <a:srgbClr val="CE390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2800" b="1">
                <a:solidFill>
                  <a:schemeClr val="accent2"/>
                </a:solidFill>
              </a:rPr>
              <a:t>Odosielateľ správy</a:t>
            </a:r>
            <a:r>
              <a:rPr lang="sk-SK" altLang="sk-SK" sz="2800" b="1">
                <a:solidFill>
                  <a:schemeClr val="accent2"/>
                </a:solidFill>
                <a:sym typeface="Symbol" pitchFamily="18" charset="2"/>
              </a:rPr>
              <a:t> </a:t>
            </a:r>
            <a:r>
              <a:rPr lang="sk-SK" altLang="sk-SK" sz="2399" i="1"/>
              <a:t>e-mailová iniciátora správy</a:t>
            </a:r>
          </a:p>
          <a:p>
            <a:endParaRPr lang="sk-SK" altLang="sk-SK" sz="2800" b="1" i="1">
              <a:solidFill>
                <a:schemeClr val="accent2"/>
              </a:solidFill>
            </a:endParaRPr>
          </a:p>
          <a:p>
            <a:r>
              <a:rPr lang="sk-SK" altLang="sk-SK" sz="2800" b="1">
                <a:solidFill>
                  <a:schemeClr val="accent2"/>
                </a:solidFill>
              </a:rPr>
              <a:t>Príjemca správy    </a:t>
            </a:r>
            <a:r>
              <a:rPr lang="sk-SK" altLang="sk-SK" sz="2800" b="1">
                <a:solidFill>
                  <a:schemeClr val="accent2"/>
                </a:solidFill>
                <a:sym typeface="Symbol" pitchFamily="18" charset="2"/>
              </a:rPr>
              <a:t></a:t>
            </a:r>
            <a:r>
              <a:rPr lang="sk-SK" altLang="sk-SK" sz="2800" b="1">
                <a:solidFill>
                  <a:schemeClr val="accent2"/>
                </a:solidFill>
              </a:rPr>
              <a:t> </a:t>
            </a:r>
            <a:r>
              <a:rPr lang="sk-SK" altLang="sk-SK" sz="2399" i="1"/>
              <a:t>e-mailová adresa príjemcu správy</a:t>
            </a:r>
          </a:p>
          <a:p>
            <a:endParaRPr lang="sk-SK" altLang="sk-SK" sz="2800" b="1" i="1">
              <a:solidFill>
                <a:schemeClr val="accent2"/>
              </a:solidFill>
            </a:endParaRPr>
          </a:p>
          <a:p>
            <a:r>
              <a:rPr lang="sk-SK" altLang="sk-SK" sz="2800" b="1">
                <a:solidFill>
                  <a:schemeClr val="accent2"/>
                </a:solidFill>
              </a:rPr>
              <a:t>Vedľajší adresáti:</a:t>
            </a:r>
          </a:p>
          <a:p>
            <a:endParaRPr lang="sk-SK" altLang="sk-SK" sz="2800"/>
          </a:p>
          <a:p>
            <a:r>
              <a:rPr lang="sk-SK" altLang="sk-SK" sz="2399" i="1"/>
              <a:t>a) </a:t>
            </a:r>
            <a:r>
              <a:rPr lang="sk-SK" altLang="sk-SK" sz="2399" b="1" i="1"/>
              <a:t>kópia (Cc)</a:t>
            </a:r>
            <a:r>
              <a:rPr lang="sk-SK" altLang="sk-SK" sz="2399" i="1"/>
              <a:t> - správa pre viacerých príjemcov so zverejne-  </a:t>
            </a:r>
          </a:p>
          <a:p>
            <a:r>
              <a:rPr lang="sk-SK" altLang="sk-SK" sz="2399" i="1"/>
              <a:t>    ním ich elektronickej adresy,</a:t>
            </a:r>
          </a:p>
          <a:p>
            <a:r>
              <a:rPr lang="sk-SK" altLang="sk-SK" sz="2399" i="1"/>
              <a:t>b)</a:t>
            </a:r>
            <a:r>
              <a:rPr lang="sk-SK" altLang="sk-SK" sz="2399"/>
              <a:t> </a:t>
            </a:r>
            <a:r>
              <a:rPr lang="sk-SK" altLang="sk-SK" sz="2399" b="1" i="1"/>
              <a:t>skrytá kópia (BCc)</a:t>
            </a:r>
            <a:r>
              <a:rPr lang="sk-SK" altLang="sk-SK" sz="2399"/>
              <a:t> - </a:t>
            </a:r>
            <a:r>
              <a:rPr lang="sk-SK" altLang="sk-SK" sz="2399" i="1"/>
              <a:t>správa pre viacerých príjemcov bez</a:t>
            </a:r>
          </a:p>
          <a:p>
            <a:r>
              <a:rPr lang="sk-SK" altLang="sk-SK" sz="2399" i="1"/>
              <a:t>    zverejnenia ich elektronickej adresy.</a:t>
            </a:r>
          </a:p>
          <a:p>
            <a:endParaRPr lang="sk-SK" altLang="sk-SK" sz="2399"/>
          </a:p>
        </p:txBody>
      </p:sp>
      <p:sp>
        <p:nvSpPr>
          <p:cNvPr id="57347" name="Text Box 4"/>
          <p:cNvSpPr txBox="1">
            <a:spLocks noChangeArrowheads="1"/>
          </p:cNvSpPr>
          <p:nvPr/>
        </p:nvSpPr>
        <p:spPr bwMode="auto">
          <a:xfrm>
            <a:off x="1066801" y="633409"/>
            <a:ext cx="7804149" cy="523220"/>
          </a:xfrm>
          <a:prstGeom prst="rect">
            <a:avLst/>
          </a:prstGeom>
          <a:noFill/>
          <a:ln w="9525">
            <a:solidFill>
              <a:srgbClr val="CE390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2800" b="1"/>
              <a:t>@ @ @ @ @ @ @ @ @ @ @ @ @ @ @ @ @ @</a:t>
            </a:r>
            <a:endParaRPr lang="sk-SK" altLang="sk-SK" sz="2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1219200" y="1600200"/>
            <a:ext cx="7239000" cy="4892878"/>
          </a:xfrm>
          <a:prstGeom prst="rect">
            <a:avLst/>
          </a:prstGeom>
          <a:noFill/>
          <a:ln w="38100">
            <a:solidFill>
              <a:srgbClr val="CE390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2800" b="1">
                <a:solidFill>
                  <a:schemeClr val="accent2"/>
                </a:solidFill>
              </a:rPr>
              <a:t>Predmet </a:t>
            </a:r>
            <a:r>
              <a:rPr lang="sk-SK" altLang="sk-SK" sz="2800" b="1">
                <a:solidFill>
                  <a:schemeClr val="accent2"/>
                </a:solidFill>
                <a:sym typeface="Symbol" pitchFamily="18" charset="2"/>
              </a:rPr>
              <a:t>      </a:t>
            </a:r>
            <a:r>
              <a:rPr lang="sk-SK" altLang="sk-SK" sz="2399"/>
              <a:t> </a:t>
            </a:r>
            <a:r>
              <a:rPr lang="sk-SK" altLang="sk-SK" sz="2399" i="1"/>
              <a:t>heslovité vyjadrenie obsahu správy</a:t>
            </a:r>
          </a:p>
          <a:p>
            <a:endParaRPr lang="sk-SK" altLang="sk-SK" sz="2800" b="1" i="1">
              <a:solidFill>
                <a:schemeClr val="accent2"/>
              </a:solidFill>
            </a:endParaRPr>
          </a:p>
          <a:p>
            <a:r>
              <a:rPr lang="sk-SK" altLang="sk-SK" sz="2800" b="1">
                <a:solidFill>
                  <a:schemeClr val="accent2"/>
                </a:solidFill>
              </a:rPr>
              <a:t>Obsah správy:</a:t>
            </a:r>
          </a:p>
          <a:p>
            <a:r>
              <a:rPr lang="sk-SK" altLang="sk-SK" sz="2399" i="1"/>
              <a:t>a) oslovenie</a:t>
            </a:r>
          </a:p>
          <a:p>
            <a:r>
              <a:rPr lang="sk-SK" altLang="sk-SK" sz="2399" i="1"/>
              <a:t>b) jadro elektronického listu</a:t>
            </a:r>
          </a:p>
          <a:p>
            <a:r>
              <a:rPr lang="sk-SK" altLang="sk-SK" sz="2399" i="1"/>
              <a:t>c)</a:t>
            </a:r>
            <a:r>
              <a:rPr lang="sk-SK" altLang="sk-SK" sz="2399"/>
              <a:t> </a:t>
            </a:r>
            <a:r>
              <a:rPr lang="sk-SK" altLang="sk-SK" sz="2399" i="1"/>
              <a:t>záverečný pozdrav</a:t>
            </a:r>
          </a:p>
          <a:p>
            <a:endParaRPr lang="sk-SK" altLang="sk-SK" sz="2800" b="1">
              <a:solidFill>
                <a:schemeClr val="accent2"/>
              </a:solidFill>
            </a:endParaRPr>
          </a:p>
          <a:p>
            <a:r>
              <a:rPr lang="sk-SK" altLang="sk-SK" sz="2800" b="1">
                <a:solidFill>
                  <a:schemeClr val="accent2"/>
                </a:solidFill>
              </a:rPr>
              <a:t>Podpis, základné a dopĺňacie údaje</a:t>
            </a:r>
          </a:p>
          <a:p>
            <a:r>
              <a:rPr lang="sk-SK" altLang="sk-SK" sz="2800" b="1">
                <a:solidFill>
                  <a:schemeClr val="accent2"/>
                </a:solidFill>
              </a:rPr>
              <a:t>o odosielateľovi listu</a:t>
            </a:r>
            <a:endParaRPr lang="sk-SK" altLang="sk-SK" sz="2800"/>
          </a:p>
          <a:p>
            <a:r>
              <a:rPr lang="sk-SK" altLang="sk-SK" sz="2399"/>
              <a:t>- </a:t>
            </a:r>
            <a:r>
              <a:rPr lang="sk-SK" altLang="sk-SK" sz="2399" i="1"/>
              <a:t>meno a priezvisko, titul, pracovná pozícia odosielateľa, </a:t>
            </a:r>
          </a:p>
          <a:p>
            <a:r>
              <a:rPr lang="sk-SK" altLang="sk-SK" sz="2399" i="1"/>
              <a:t>  obchodný názov spoločnosti, právna forma a sídlo,    </a:t>
            </a:r>
          </a:p>
          <a:p>
            <a:r>
              <a:rPr lang="sk-SK" altLang="sk-SK" sz="2399" i="1"/>
              <a:t>  telefón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1050926" y="485771"/>
            <a:ext cx="7712368" cy="523220"/>
          </a:xfrm>
          <a:prstGeom prst="rect">
            <a:avLst/>
          </a:prstGeom>
          <a:noFill/>
          <a:ln w="9525">
            <a:solidFill>
              <a:srgbClr val="CE390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2800" b="1" dirty="0"/>
              <a:t>@ @ @ @ @ @ @ @ @ @ @ @ @ @ @ @ @ @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38120"/>
            <a:ext cx="7772400" cy="1143000"/>
          </a:xfrm>
        </p:spPr>
        <p:txBody>
          <a:bodyPr rtlCol="0"/>
          <a:lstStyle/>
          <a:p>
            <a:pPr algn="ctr">
              <a:defRPr/>
            </a:pPr>
            <a:r>
              <a:rPr lang="sk-SK" sz="2800" dirty="0"/>
              <a:t>Ukážky e-mailovej korešpondencie - dopyt a odpoveď na dopyt</a:t>
            </a:r>
            <a:endParaRPr lang="sk-SK" dirty="0" smtClean="0"/>
          </a:p>
        </p:txBody>
      </p:sp>
      <p:sp>
        <p:nvSpPr>
          <p:cNvPr id="59395" name="Text Box 4"/>
          <p:cNvSpPr txBox="1">
            <a:spLocks noChangeArrowheads="1"/>
          </p:cNvSpPr>
          <p:nvPr/>
        </p:nvSpPr>
        <p:spPr bwMode="auto">
          <a:xfrm>
            <a:off x="683568" y="1223953"/>
            <a:ext cx="8141346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1600" b="1" dirty="0"/>
              <a:t>Od:</a:t>
            </a:r>
            <a:r>
              <a:rPr lang="sk-SK" altLang="sk-SK" sz="1600" dirty="0"/>
              <a:t> žiak@odosielateľ.sk (CESI)</a:t>
            </a:r>
          </a:p>
          <a:p>
            <a:r>
              <a:rPr lang="sk-SK" altLang="sk-SK" sz="1600" b="1" dirty="0"/>
              <a:t>Pre:</a:t>
            </a:r>
            <a:r>
              <a:rPr lang="sk-SK" altLang="sk-SK" sz="1600" dirty="0"/>
              <a:t> spolužiak@príjemca.sk (KOVO)</a:t>
            </a:r>
          </a:p>
          <a:p>
            <a:r>
              <a:rPr lang="sk-SK" altLang="sk-SK" sz="1600" b="1" dirty="0"/>
              <a:t>Predmet:</a:t>
            </a:r>
            <a:r>
              <a:rPr lang="sk-SK" altLang="sk-SK" sz="1600" dirty="0"/>
              <a:t> Baliaca a manipulačná technika - dopyt</a:t>
            </a:r>
          </a:p>
          <a:p>
            <a:endParaRPr lang="sk-SK" altLang="sk-SK" sz="1600" dirty="0"/>
          </a:p>
          <a:p>
            <a:r>
              <a:rPr lang="sk-SK" altLang="sk-SK" sz="1800" dirty="0">
                <a:solidFill>
                  <a:schemeClr val="accent1"/>
                </a:solidFill>
              </a:rPr>
              <a:t>Vážená pani konateľka,</a:t>
            </a:r>
          </a:p>
          <a:p>
            <a:endParaRPr lang="sk-SK" altLang="sk-SK" sz="1800" dirty="0">
              <a:solidFill>
                <a:schemeClr val="accent1"/>
              </a:solidFill>
            </a:endParaRPr>
          </a:p>
          <a:p>
            <a:r>
              <a:rPr lang="sk-SK" altLang="sk-SK" sz="1800" dirty="0">
                <a:solidFill>
                  <a:schemeClr val="accent1"/>
                </a:solidFill>
              </a:rPr>
              <a:t>zaujala nás Vaša ponuka baliacej a manipulačnej techniky, ktorá bola uverejnená </a:t>
            </a:r>
            <a:endParaRPr lang="sk-SK" altLang="sk-SK" sz="1800" dirty="0" smtClean="0">
              <a:solidFill>
                <a:schemeClr val="accent1"/>
              </a:solidFill>
            </a:endParaRPr>
          </a:p>
          <a:p>
            <a:r>
              <a:rPr lang="sk-SK" altLang="sk-SK" sz="1800" dirty="0" smtClean="0">
                <a:solidFill>
                  <a:schemeClr val="accent1"/>
                </a:solidFill>
              </a:rPr>
              <a:t>v inzertných novinách </a:t>
            </a:r>
            <a:r>
              <a:rPr lang="sk-SK" altLang="sk-SK" sz="1800" dirty="0">
                <a:solidFill>
                  <a:schemeClr val="accent1"/>
                </a:solidFill>
              </a:rPr>
              <a:t>PARDON. </a:t>
            </a:r>
          </a:p>
          <a:p>
            <a:endParaRPr lang="sk-SK" altLang="sk-SK" sz="1100" dirty="0">
              <a:solidFill>
                <a:schemeClr val="accent1"/>
              </a:solidFill>
            </a:endParaRPr>
          </a:p>
          <a:p>
            <a:r>
              <a:rPr lang="sk-SK" altLang="sk-SK" sz="1800" dirty="0">
                <a:solidFill>
                  <a:schemeClr val="accent1"/>
                </a:solidFill>
              </a:rPr>
              <a:t>Máme záujem nadviazať s Vami obchodnú spoluprácu, potrebujeme však bližšie </a:t>
            </a:r>
            <a:r>
              <a:rPr lang="sk-SK" altLang="sk-SK" sz="1800" dirty="0" smtClean="0">
                <a:solidFill>
                  <a:schemeClr val="accent1"/>
                </a:solidFill>
              </a:rPr>
              <a:t>informácie o </a:t>
            </a:r>
            <a:r>
              <a:rPr lang="sk-SK" altLang="sk-SK" sz="1800" dirty="0">
                <a:solidFill>
                  <a:schemeClr val="accent1"/>
                </a:solidFill>
              </a:rPr>
              <a:t>dodacích a platobných podmienkach, kvalite, množstvových a vernostných rabatoch.</a:t>
            </a:r>
          </a:p>
          <a:p>
            <a:endParaRPr lang="sk-SK" altLang="sk-SK" sz="1100" dirty="0">
              <a:solidFill>
                <a:schemeClr val="accent1"/>
              </a:solidFill>
            </a:endParaRPr>
          </a:p>
          <a:p>
            <a:r>
              <a:rPr lang="sk-SK" altLang="sk-SK" sz="1800" dirty="0">
                <a:solidFill>
                  <a:schemeClr val="accent1"/>
                </a:solidFill>
              </a:rPr>
              <a:t>Tešíme sa na skorú odpoveď.</a:t>
            </a:r>
          </a:p>
          <a:p>
            <a:endParaRPr lang="sk-SK" altLang="sk-SK" sz="1800" dirty="0">
              <a:solidFill>
                <a:schemeClr val="accent1"/>
              </a:solidFill>
            </a:endParaRPr>
          </a:p>
          <a:p>
            <a:r>
              <a:rPr lang="sk-SK" altLang="sk-SK" sz="1800" dirty="0">
                <a:solidFill>
                  <a:schemeClr val="accent1"/>
                </a:solidFill>
              </a:rPr>
              <a:t>S pozdravom</a:t>
            </a:r>
          </a:p>
          <a:p>
            <a:endParaRPr lang="sk-SK" altLang="sk-SK" sz="1600" dirty="0"/>
          </a:p>
          <a:p>
            <a:r>
              <a:rPr lang="sk-SK" altLang="sk-SK" sz="1600" dirty="0"/>
              <a:t>Ing. Milan </a:t>
            </a:r>
            <a:r>
              <a:rPr lang="sk-SK" altLang="sk-SK" sz="1600" dirty="0" err="1"/>
              <a:t>Kubko</a:t>
            </a:r>
            <a:endParaRPr lang="sk-SK" altLang="sk-SK" sz="1600" dirty="0"/>
          </a:p>
          <a:p>
            <a:r>
              <a:rPr lang="sk-SK" altLang="sk-SK" sz="1600" dirty="0"/>
              <a:t>vedúci obchodného  úseku</a:t>
            </a:r>
          </a:p>
          <a:p>
            <a:r>
              <a:rPr lang="sk-SK" altLang="sk-SK" sz="1600" dirty="0"/>
              <a:t>CESI, s. </a:t>
            </a:r>
            <a:r>
              <a:rPr lang="sk-SK" altLang="sk-SK" sz="1600" dirty="0" err="1"/>
              <a:t>r.o</a:t>
            </a:r>
            <a:r>
              <a:rPr lang="sk-SK" altLang="sk-SK" sz="1600" dirty="0"/>
              <a:t>., Banská Bystrica</a:t>
            </a:r>
          </a:p>
          <a:p>
            <a:r>
              <a:rPr lang="sk-SK" altLang="sk-SK" sz="1600" dirty="0"/>
              <a:t>Telefón: 416 25 14</a:t>
            </a:r>
          </a:p>
          <a:p>
            <a:r>
              <a:rPr lang="sk-SK" altLang="sk-SK" sz="1600" dirty="0"/>
              <a:t>Internet: www.cesi.sk</a:t>
            </a:r>
          </a:p>
          <a:p>
            <a:endParaRPr lang="sk-SK" altLang="sk-SK" sz="1600" dirty="0"/>
          </a:p>
          <a:p>
            <a:endParaRPr lang="sk-SK" altLang="sk-SK" sz="1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1127127" y="269876"/>
            <a:ext cx="184731" cy="46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cs-CZ" altLang="sk-SK" sz="2399"/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1050926" y="269876"/>
            <a:ext cx="184731" cy="46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cs-CZ" altLang="sk-SK" sz="2399"/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1066800" y="304800"/>
            <a:ext cx="7745413" cy="649408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1600" dirty="0"/>
              <a:t>Od: žiak@odosielateľ.sk (KOVO)</a:t>
            </a:r>
          </a:p>
          <a:p>
            <a:r>
              <a:rPr lang="sk-SK" altLang="sk-SK" sz="1600" dirty="0"/>
              <a:t>Pre: žiak@príjemca.sk (CESI)</a:t>
            </a:r>
          </a:p>
          <a:p>
            <a:r>
              <a:rPr lang="sk-SK" altLang="sk-SK" sz="1600" dirty="0"/>
              <a:t>Predmet: Baliaca a manipulačná technika - odpoveď na dopyt</a:t>
            </a:r>
          </a:p>
          <a:p>
            <a:endParaRPr lang="sk-SK" altLang="sk-SK" sz="1600" dirty="0"/>
          </a:p>
          <a:p>
            <a:r>
              <a:rPr lang="sk-SK" altLang="sk-SK" sz="1600" dirty="0">
                <a:solidFill>
                  <a:schemeClr val="accent1"/>
                </a:solidFill>
                <a:sym typeface="Symbol" pitchFamily="18" charset="2"/>
              </a:rPr>
              <a:t>Vážený pán vedúci,</a:t>
            </a:r>
          </a:p>
          <a:p>
            <a:endParaRPr lang="sk-SK" altLang="sk-SK" sz="1600" dirty="0">
              <a:solidFill>
                <a:schemeClr val="accent1"/>
              </a:solidFill>
              <a:sym typeface="Symbol" pitchFamily="18" charset="2"/>
            </a:endParaRPr>
          </a:p>
          <a:p>
            <a:r>
              <a:rPr lang="sk-SK" altLang="sk-SK" sz="1600" dirty="0">
                <a:solidFill>
                  <a:schemeClr val="accent1"/>
                </a:solidFill>
                <a:sym typeface="Symbol" pitchFamily="18" charset="2"/>
              </a:rPr>
              <a:t>Váš záujem o naše výrobky nás potešil. Naše obchodné podmienky sú takéto:</a:t>
            </a:r>
          </a:p>
          <a:p>
            <a:endParaRPr lang="sk-SK" altLang="sk-SK" sz="1600" dirty="0">
              <a:solidFill>
                <a:schemeClr val="accent1"/>
              </a:solidFill>
              <a:sym typeface="Symbol" pitchFamily="18" charset="2"/>
            </a:endParaRPr>
          </a:p>
          <a:p>
            <a:r>
              <a:rPr lang="sk-SK" altLang="sk-SK" sz="1600" dirty="0">
                <a:solidFill>
                  <a:schemeClr val="accent1"/>
                </a:solidFill>
                <a:sym typeface="Symbol" pitchFamily="18" charset="2"/>
              </a:rPr>
              <a:t> predaj tovaru uskutočňujeme na základe písomnej objednávky doručenej poštou, faxom</a:t>
            </a:r>
          </a:p>
          <a:p>
            <a:r>
              <a:rPr lang="sk-SK" altLang="sk-SK" sz="1600" dirty="0">
                <a:solidFill>
                  <a:schemeClr val="accent1"/>
                </a:solidFill>
                <a:sym typeface="Symbol" pitchFamily="18" charset="2"/>
              </a:rPr>
              <a:t>     alebo elektronicky,</a:t>
            </a:r>
          </a:p>
          <a:p>
            <a:r>
              <a:rPr lang="sk-SK" altLang="sk-SK" sz="1600" dirty="0">
                <a:solidFill>
                  <a:schemeClr val="accent1"/>
                </a:solidFill>
                <a:sym typeface="Symbol" pitchFamily="18" charset="2"/>
              </a:rPr>
              <a:t> termín dodania objednaného tovaru je 7 dní,</a:t>
            </a:r>
          </a:p>
          <a:p>
            <a:r>
              <a:rPr lang="sk-SK" altLang="sk-SK" sz="1600" dirty="0">
                <a:solidFill>
                  <a:schemeClr val="accent1"/>
                </a:solidFill>
                <a:sym typeface="Symbol" pitchFamily="18" charset="2"/>
              </a:rPr>
              <a:t> preprava tovaru je bezplatne, </a:t>
            </a:r>
          </a:p>
          <a:p>
            <a:r>
              <a:rPr lang="sk-SK" altLang="sk-SK" sz="1600" dirty="0">
                <a:solidFill>
                  <a:schemeClr val="accent1"/>
                </a:solidFill>
                <a:sym typeface="Symbol" pitchFamily="18" charset="2"/>
              </a:rPr>
              <a:t> v prípade potreby zabezpečujeme aj montáž,</a:t>
            </a:r>
          </a:p>
          <a:p>
            <a:r>
              <a:rPr lang="sk-SK" altLang="sk-SK" sz="1600" dirty="0">
                <a:solidFill>
                  <a:schemeClr val="accent1"/>
                </a:solidFill>
                <a:sym typeface="Symbol" pitchFamily="18" charset="2"/>
              </a:rPr>
              <a:t> cena montáže je 8 % z dodaného tovaru bez DPH,</a:t>
            </a:r>
          </a:p>
          <a:p>
            <a:r>
              <a:rPr lang="sk-SK" altLang="sk-SK" sz="1600" dirty="0">
                <a:solidFill>
                  <a:schemeClr val="accent1"/>
                </a:solidFill>
                <a:sym typeface="Symbol" pitchFamily="18" charset="2"/>
              </a:rPr>
              <a:t> prípadné reklamácie riešime do 14 dní od dátumu predaja,</a:t>
            </a:r>
          </a:p>
          <a:p>
            <a:r>
              <a:rPr lang="sk-SK" altLang="sk-SK" sz="1600" dirty="0">
                <a:solidFill>
                  <a:schemeClr val="accent1"/>
                </a:solidFill>
                <a:sym typeface="Symbol" pitchFamily="18" charset="2"/>
              </a:rPr>
              <a:t> faktúru požadujeme uhradiť do 14 dní od jej doručenia,</a:t>
            </a:r>
          </a:p>
          <a:p>
            <a:r>
              <a:rPr lang="sk-SK" altLang="sk-SK" sz="1600" dirty="0">
                <a:solidFill>
                  <a:schemeClr val="accent1"/>
                </a:solidFill>
                <a:sym typeface="Symbol" pitchFamily="18" charset="2"/>
              </a:rPr>
              <a:t> množstvové rabaty je možné dohodnúť s obchodným zástupcom Ing. Františkom </a:t>
            </a:r>
          </a:p>
          <a:p>
            <a:r>
              <a:rPr lang="sk-SK" altLang="sk-SK" sz="1600" dirty="0">
                <a:solidFill>
                  <a:schemeClr val="accent1"/>
                </a:solidFill>
                <a:sym typeface="Symbol" pitchFamily="18" charset="2"/>
              </a:rPr>
              <a:t>     Kolníkom (telefón 0905 448 459).</a:t>
            </a:r>
          </a:p>
          <a:p>
            <a:endParaRPr lang="sk-SK" altLang="sk-SK" sz="1600" dirty="0">
              <a:solidFill>
                <a:schemeClr val="accent1"/>
              </a:solidFill>
              <a:sym typeface="Symbol" pitchFamily="18" charset="2"/>
            </a:endParaRPr>
          </a:p>
          <a:p>
            <a:r>
              <a:rPr lang="sk-SK" altLang="sk-SK" sz="1600" dirty="0">
                <a:solidFill>
                  <a:schemeClr val="accent1"/>
                </a:solidFill>
                <a:sym typeface="Symbol" pitchFamily="18" charset="2"/>
              </a:rPr>
              <a:t>S pozdravom</a:t>
            </a:r>
          </a:p>
          <a:p>
            <a:endParaRPr lang="sk-SK" altLang="sk-SK" sz="1600" dirty="0">
              <a:sym typeface="Symbol" pitchFamily="18" charset="2"/>
            </a:endParaRPr>
          </a:p>
          <a:p>
            <a:r>
              <a:rPr lang="sk-SK" altLang="sk-SK" sz="1600" dirty="0">
                <a:sym typeface="Symbol" pitchFamily="18" charset="2"/>
              </a:rPr>
              <a:t>Ing. Júlia Lauková</a:t>
            </a:r>
          </a:p>
          <a:p>
            <a:r>
              <a:rPr lang="sk-SK" altLang="sk-SK" sz="1600" dirty="0">
                <a:sym typeface="Symbol" pitchFamily="18" charset="2"/>
              </a:rPr>
              <a:t>konateľka</a:t>
            </a:r>
          </a:p>
          <a:p>
            <a:r>
              <a:rPr lang="sk-SK" altLang="sk-SK" sz="1600" dirty="0">
                <a:sym typeface="Symbol" pitchFamily="18" charset="2"/>
              </a:rPr>
              <a:t>KOVO, s. r. o., Banská Bystrica</a:t>
            </a:r>
          </a:p>
          <a:p>
            <a:r>
              <a:rPr lang="sk-SK" altLang="sk-SK" sz="1600" dirty="0">
                <a:sym typeface="Symbol" pitchFamily="18" charset="2"/>
              </a:rPr>
              <a:t>Telefón: 423 03 19</a:t>
            </a:r>
          </a:p>
          <a:p>
            <a:r>
              <a:rPr lang="sk-SK" altLang="sk-SK" sz="1600" dirty="0">
                <a:sym typeface="Symbol" pitchFamily="18" charset="2"/>
              </a:rPr>
              <a:t>Internet: www.kovo.sk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3358" indent="-533358">
              <a:lnSpc>
                <a:spcPct val="80000"/>
              </a:lnSpc>
              <a:buFont typeface="Wingdings" pitchFamily="2" charset="2"/>
              <a:buChar char="q"/>
            </a:pPr>
            <a:r>
              <a:rPr lang="sk-SK" altLang="sk-SK" sz="2800" dirty="0"/>
              <a:t> STN 01 6910 </a:t>
            </a:r>
          </a:p>
          <a:p>
            <a:pPr marL="533358" indent="-533358">
              <a:lnSpc>
                <a:spcPct val="80000"/>
              </a:lnSpc>
              <a:buNone/>
            </a:pPr>
            <a:r>
              <a:rPr lang="sk-SK" altLang="sk-SK" sz="2800" dirty="0"/>
              <a:t>       Pravidlá písania a úpravy písomností</a:t>
            </a:r>
          </a:p>
          <a:p>
            <a:pPr marL="533358" indent="-533358">
              <a:lnSpc>
                <a:spcPct val="80000"/>
              </a:lnSpc>
              <a:buNone/>
            </a:pPr>
            <a:endParaRPr lang="sk-SK" altLang="sk-SK" sz="2800" dirty="0"/>
          </a:p>
          <a:p>
            <a:pPr marL="533358" indent="-533358">
              <a:lnSpc>
                <a:spcPct val="80000"/>
              </a:lnSpc>
              <a:buFont typeface="Wingdings" pitchFamily="2" charset="2"/>
              <a:buChar char="q"/>
            </a:pPr>
            <a:r>
              <a:rPr lang="sk-SK" altLang="sk-SK" sz="2800" dirty="0"/>
              <a:t> STN 88 6101</a:t>
            </a:r>
          </a:p>
          <a:p>
            <a:pPr marL="533358" indent="-533358">
              <a:lnSpc>
                <a:spcPct val="80000"/>
              </a:lnSpc>
              <a:buNone/>
            </a:pPr>
            <a:r>
              <a:rPr lang="sk-SK" altLang="sk-SK" sz="2800" dirty="0"/>
              <a:t>       Predtlač listových papierov na úradné  </a:t>
            </a:r>
          </a:p>
          <a:p>
            <a:pPr marL="533358" indent="-533358">
              <a:lnSpc>
                <a:spcPct val="80000"/>
              </a:lnSpc>
              <a:buNone/>
            </a:pPr>
            <a:r>
              <a:rPr lang="sk-SK" altLang="sk-SK" sz="2800" dirty="0"/>
              <a:t>       a obchodné listy</a:t>
            </a:r>
          </a:p>
          <a:p>
            <a:pPr marL="533358" indent="-533358">
              <a:lnSpc>
                <a:spcPct val="80000"/>
              </a:lnSpc>
              <a:buNone/>
            </a:pPr>
            <a:endParaRPr lang="sk-SK" altLang="sk-SK" sz="2800" dirty="0"/>
          </a:p>
          <a:p>
            <a:pPr marL="533358" indent="-533358">
              <a:lnSpc>
                <a:spcPct val="80000"/>
              </a:lnSpc>
              <a:buFont typeface="Wingdings" pitchFamily="2" charset="2"/>
              <a:buChar char="q"/>
            </a:pPr>
            <a:r>
              <a:rPr lang="sk-SK" altLang="sk-SK" sz="2800" dirty="0"/>
              <a:t> Časopis Slovenský stenograf</a:t>
            </a:r>
          </a:p>
          <a:p>
            <a:pPr marL="533358" indent="-533358">
              <a:lnSpc>
                <a:spcPct val="80000"/>
              </a:lnSpc>
              <a:buNone/>
            </a:pPr>
            <a:endParaRPr lang="sk-SK" altLang="sk-SK" sz="2800" dirty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 algn="ctr">
              <a:defRPr/>
            </a:pPr>
            <a:r>
              <a:rPr lang="sk-SK" b="1" smtClean="0"/>
              <a:t>Použitá literatúra</a:t>
            </a:r>
          </a:p>
        </p:txBody>
      </p:sp>
      <p:pic>
        <p:nvPicPr>
          <p:cNvPr id="44036" name="Picture 4" descr="BS0055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4800"/>
            <a:ext cx="1447800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275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775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275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775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275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775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18004" y="188641"/>
            <a:ext cx="7696200" cy="838200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sk-SK" dirty="0" smtClean="0"/>
              <a:t>			</a:t>
            </a:r>
            <a:r>
              <a:rPr lang="sk-SK" sz="1800" dirty="0"/>
              <a:t>	CONSTPLUS, s. r. o</a:t>
            </a:r>
            <a:br>
              <a:rPr lang="sk-SK" sz="1800" dirty="0"/>
            </a:br>
            <a:r>
              <a:rPr lang="sk-SK" sz="1800" dirty="0"/>
              <a:t>			Topolianska 15, 821 07 Bratislava</a:t>
            </a:r>
            <a:br>
              <a:rPr lang="sk-SK" sz="1800" dirty="0"/>
            </a:br>
            <a:endParaRPr lang="cs-CZ" sz="1800" dirty="0"/>
          </a:p>
        </p:txBody>
      </p:sp>
      <p:sp>
        <p:nvSpPr>
          <p:cNvPr id="49155" name="WordArt 3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828801" y="236222"/>
            <a:ext cx="1181100" cy="99536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sk-SK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Impact"/>
              </a:rPr>
              <a:t>CONSTPLUS</a:t>
            </a:r>
          </a:p>
          <a:p>
            <a:pPr algn="ctr"/>
            <a:r>
              <a:rPr lang="sk-SK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Impact"/>
              </a:rPr>
              <a:t>s</a:t>
            </a:r>
            <a:r>
              <a:rPr lang="sk-SK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Impact"/>
              </a:rPr>
              <a:t>. r. o.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042988" y="1052513"/>
            <a:ext cx="7239000" cy="597086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1000" dirty="0"/>
              <a:t>Doporučene		</a:t>
            </a:r>
            <a:r>
              <a:rPr lang="sk-SK" altLang="sk-SK" sz="1400" b="1" dirty="0" smtClean="0">
                <a:solidFill>
                  <a:schemeClr val="accent2"/>
                </a:solidFill>
              </a:rPr>
              <a:t>údaje o druhu zásielky</a:t>
            </a:r>
            <a:endParaRPr lang="sk-SK" altLang="sk-SK" sz="1200" dirty="0">
              <a:solidFill>
                <a:schemeClr val="accent2"/>
              </a:solidFill>
            </a:endParaRPr>
          </a:p>
          <a:p>
            <a:endParaRPr lang="sk-SK" altLang="sk-SK" sz="1000" dirty="0">
              <a:solidFill>
                <a:schemeClr val="accent2"/>
              </a:solidFill>
            </a:endParaRPr>
          </a:p>
          <a:p>
            <a:r>
              <a:rPr lang="sk-SK" altLang="sk-SK" sz="1000" dirty="0"/>
              <a:t>MANITMAX, s. r. o.</a:t>
            </a:r>
          </a:p>
          <a:p>
            <a:r>
              <a:rPr lang="sk-SK" altLang="sk-SK" sz="1000" dirty="0"/>
              <a:t>vedúci odd. predaja	</a:t>
            </a:r>
            <a:r>
              <a:rPr lang="sk-SK" altLang="sk-SK" sz="1400" b="1" dirty="0" err="1">
                <a:solidFill>
                  <a:srgbClr val="008000"/>
                </a:solidFill>
              </a:rPr>
              <a:t>adresové</a:t>
            </a:r>
            <a:r>
              <a:rPr lang="sk-SK" altLang="sk-SK" sz="1400" b="1" dirty="0">
                <a:solidFill>
                  <a:srgbClr val="008000"/>
                </a:solidFill>
              </a:rPr>
              <a:t> pásmo - prijímateľ</a:t>
            </a:r>
          </a:p>
          <a:p>
            <a:r>
              <a:rPr lang="sk-SK" altLang="sk-SK" sz="1000" dirty="0"/>
              <a:t>Furmanská 10</a:t>
            </a:r>
          </a:p>
          <a:p>
            <a:r>
              <a:rPr lang="sk-SK" altLang="sk-SK" sz="1000" dirty="0"/>
              <a:t>841 03  Bratislava		                                                                                   </a:t>
            </a:r>
            <a:r>
              <a:rPr lang="sk-SK" altLang="sk-SK" sz="1400" b="1" dirty="0">
                <a:solidFill>
                  <a:srgbClr val="1CDC8A"/>
                </a:solidFill>
              </a:rPr>
              <a:t>záhlavie - odosielateľ</a:t>
            </a:r>
          </a:p>
          <a:p>
            <a:endParaRPr lang="sk-SK" altLang="sk-SK" sz="1400" dirty="0">
              <a:solidFill>
                <a:srgbClr val="1CDC8A"/>
              </a:solidFill>
            </a:endParaRPr>
          </a:p>
          <a:p>
            <a:r>
              <a:rPr lang="sk-SK" altLang="sk-SK" sz="1000" dirty="0"/>
              <a:t>Váš list číslo/ zo dňa	Naše </a:t>
            </a:r>
            <a:r>
              <a:rPr lang="sk-SK" altLang="sk-SK" sz="1000" dirty="0"/>
              <a:t>číslo		Vybavuje/linka		Bratislava</a:t>
            </a:r>
          </a:p>
          <a:p>
            <a:r>
              <a:rPr lang="sk-SK" altLang="sk-SK" sz="1000" dirty="0"/>
              <a:t>		81/2015/Do		Dobríková		24. apríla 2015</a:t>
            </a:r>
          </a:p>
          <a:p>
            <a:r>
              <a:rPr lang="sk-SK" altLang="sk-SK" sz="1000" dirty="0"/>
              <a:t>				0907 256 124</a:t>
            </a:r>
          </a:p>
          <a:p>
            <a:r>
              <a:rPr lang="sk-SK" altLang="sk-SK" sz="1000" dirty="0"/>
              <a:t>Vec</a:t>
            </a:r>
          </a:p>
          <a:p>
            <a:r>
              <a:rPr lang="sk-SK" altLang="sk-SK" sz="1000" b="1" u="sng" dirty="0"/>
              <a:t>Faktúra č. 58/2015 - reklamácia</a:t>
            </a:r>
          </a:p>
          <a:p>
            <a:endParaRPr lang="sk-SK" altLang="sk-SK" sz="1000" b="1" u="sng" dirty="0"/>
          </a:p>
          <a:p>
            <a:r>
              <a:rPr lang="sk-SK" altLang="sk-SK" sz="1000" b="1" dirty="0"/>
              <a:t>				</a:t>
            </a:r>
            <a:r>
              <a:rPr lang="sk-SK" altLang="sk-SK" sz="1400" b="1" dirty="0" err="1">
                <a:solidFill>
                  <a:srgbClr val="CE390A"/>
                </a:solidFill>
              </a:rPr>
              <a:t>odvolávacie</a:t>
            </a:r>
            <a:r>
              <a:rPr lang="sk-SK" altLang="sk-SK" sz="1400" b="1" dirty="0">
                <a:solidFill>
                  <a:srgbClr val="CE390A"/>
                </a:solidFill>
              </a:rPr>
              <a:t> údaje</a:t>
            </a:r>
          </a:p>
          <a:p>
            <a:r>
              <a:rPr lang="sk-SK" altLang="sk-SK" sz="1000" dirty="0"/>
              <a:t>Vážený pán konateľ,</a:t>
            </a:r>
          </a:p>
          <a:p>
            <a:endParaRPr lang="sk-SK" altLang="sk-SK" sz="1000" dirty="0"/>
          </a:p>
          <a:p>
            <a:r>
              <a:rPr lang="sk-SK" altLang="sk-SK" sz="1000" dirty="0"/>
              <a:t>23. apríla 2015 sme dostali Vašu faktúru č. 58/2015 za dodávku tovaru podľa objednávky č. 62/2015 na sumu 4 118,50 €.</a:t>
            </a:r>
          </a:p>
          <a:p>
            <a:endParaRPr lang="sk-SK" altLang="sk-SK" sz="1000" dirty="0"/>
          </a:p>
          <a:p>
            <a:r>
              <a:rPr lang="sk-SK" altLang="sk-SK" sz="1000" dirty="0"/>
              <a:t>Objednávka č. 62/2015 bola 20. marca 2015, listom č. 80/2015/Do zmenená. Pri vecnej a formálnej kontrole faktúry sme zistili</a:t>
            </a:r>
          </a:p>
          <a:p>
            <a:r>
              <a:rPr lang="sk-SK" altLang="sk-SK" sz="1000" dirty="0"/>
              <a:t>nesúlad medzi objemom prevzatého tovaru na sklad a fakturovaným množstvom. Váš pracovník z odd. vydaných faktúr </a:t>
            </a:r>
            <a:r>
              <a:rPr lang="sk-SK" altLang="sk-SK" sz="1000" dirty="0" err="1"/>
              <a:t>nezohľad</a:t>
            </a:r>
            <a:r>
              <a:rPr lang="sk-SK" altLang="sk-SK" sz="1000" dirty="0"/>
              <a:t>-</a:t>
            </a:r>
          </a:p>
          <a:p>
            <a:r>
              <a:rPr lang="sk-SK" altLang="sk-SK" sz="1000" dirty="0" err="1"/>
              <a:t>nil</a:t>
            </a:r>
            <a:r>
              <a:rPr lang="sk-SK" altLang="sk-SK" sz="1000" dirty="0"/>
              <a:t> pri vyhotovení faktúry našu zmenu objednávky.</a:t>
            </a:r>
          </a:p>
          <a:p>
            <a:endParaRPr lang="sk-SK" altLang="sk-SK" sz="1000" dirty="0"/>
          </a:p>
          <a:p>
            <a:r>
              <a:rPr lang="sk-SK" altLang="sk-SK" sz="1000" dirty="0"/>
              <a:t>Žiadame Vás, aby ste nám na sumu 212,–  € zaslali k faktúre č. 58/2015 dobropis.</a:t>
            </a:r>
          </a:p>
          <a:p>
            <a:endParaRPr lang="sk-SK" altLang="sk-SK" sz="1000" dirty="0"/>
          </a:p>
          <a:p>
            <a:r>
              <a:rPr lang="sk-SK" altLang="sk-SK" sz="1000" dirty="0"/>
              <a:t>S pozdravom						                   </a:t>
            </a:r>
            <a:r>
              <a:rPr lang="sk-SK" altLang="sk-SK" sz="1400" b="1" dirty="0">
                <a:solidFill>
                  <a:srgbClr val="000099"/>
                </a:solidFill>
              </a:rPr>
              <a:t>text listu</a:t>
            </a:r>
          </a:p>
          <a:p>
            <a:endParaRPr lang="sk-SK" altLang="sk-SK" sz="1400" b="1" dirty="0">
              <a:solidFill>
                <a:srgbClr val="000099"/>
              </a:solidFill>
            </a:endParaRPr>
          </a:p>
          <a:p>
            <a:r>
              <a:rPr lang="sk-SK" altLang="sk-SK" sz="1000" b="1" dirty="0">
                <a:solidFill>
                  <a:srgbClr val="CE390A"/>
                </a:solidFill>
              </a:rPr>
              <a:t>				 </a:t>
            </a:r>
            <a:r>
              <a:rPr lang="sk-SK" altLang="sk-SK" sz="1400" b="1" dirty="0">
                <a:solidFill>
                  <a:srgbClr val="990099"/>
                </a:solidFill>
              </a:rPr>
              <a:t>u</a:t>
            </a:r>
            <a:r>
              <a:rPr lang="sk-SK" altLang="sk-SK" sz="1400" b="1" dirty="0" smtClean="0">
                <a:solidFill>
                  <a:srgbClr val="990099"/>
                </a:solidFill>
              </a:rPr>
              <a:t>končenie </a:t>
            </a:r>
            <a:r>
              <a:rPr lang="sk-SK" altLang="sk-SK" sz="1400" b="1" dirty="0">
                <a:solidFill>
                  <a:srgbClr val="990099"/>
                </a:solidFill>
              </a:rPr>
              <a:t>listu</a:t>
            </a:r>
            <a:endParaRPr lang="sk-SK" altLang="sk-SK" sz="1000" b="1" dirty="0">
              <a:solidFill>
                <a:srgbClr val="CE390A"/>
              </a:solidFill>
            </a:endParaRPr>
          </a:p>
          <a:p>
            <a:r>
              <a:rPr lang="sk-SK" altLang="sk-SK" sz="1000" b="1" u="sng" dirty="0"/>
              <a:t>Príloha</a:t>
            </a:r>
            <a:r>
              <a:rPr lang="sk-SK" altLang="sk-SK" sz="1000" b="1" dirty="0"/>
              <a:t>	</a:t>
            </a:r>
            <a:r>
              <a:rPr lang="sk-SK" altLang="sk-SK" sz="1200" b="1" dirty="0"/>
              <a:t>				             </a:t>
            </a:r>
            <a:endParaRPr lang="sk-SK" altLang="sk-SK" sz="1200" dirty="0"/>
          </a:p>
          <a:p>
            <a:r>
              <a:rPr lang="sk-SK" altLang="sk-SK" sz="1000" dirty="0"/>
              <a:t>List č. 80/2015/Do</a:t>
            </a:r>
            <a:r>
              <a:rPr lang="sk-SK" altLang="sk-SK" sz="1200" b="1" dirty="0"/>
              <a:t>	</a:t>
            </a:r>
            <a:r>
              <a:rPr lang="sk-SK" altLang="sk-SK" sz="1200" dirty="0"/>
              <a:t>   		 </a:t>
            </a:r>
            <a:r>
              <a:rPr lang="sk-SK" altLang="sk-SK" sz="1400" b="1" dirty="0">
                <a:solidFill>
                  <a:srgbClr val="990099"/>
                </a:solidFill>
              </a:rPr>
              <a:t>	                </a:t>
            </a:r>
            <a:r>
              <a:rPr lang="sk-SK" altLang="sk-SK" sz="1000" dirty="0"/>
              <a:t>Ing. Jozef Mokrý</a:t>
            </a:r>
            <a:r>
              <a:rPr lang="sk-SK" altLang="sk-SK" sz="1400" b="1" dirty="0">
                <a:solidFill>
                  <a:srgbClr val="663300"/>
                </a:solidFill>
              </a:rPr>
              <a:t>                               		dopĺňajúce údaje</a:t>
            </a:r>
            <a:r>
              <a:rPr lang="sk-SK" altLang="sk-SK" sz="1200" dirty="0"/>
              <a:t> 		                           </a:t>
            </a:r>
            <a:r>
              <a:rPr lang="sk-SK" altLang="sk-SK" sz="1000" dirty="0"/>
              <a:t>konateľ  </a:t>
            </a:r>
          </a:p>
          <a:p>
            <a:endParaRPr lang="sk-SK" altLang="sk-SK" sz="1000" dirty="0"/>
          </a:p>
          <a:p>
            <a:r>
              <a:rPr lang="sk-SK" altLang="sk-SK" sz="1000" dirty="0"/>
              <a:t>Telefón	Fax	IČO	IČ DPH	Registrácia		 E-mail</a:t>
            </a:r>
          </a:p>
          <a:p>
            <a:r>
              <a:rPr lang="sk-SK" altLang="sk-SK" sz="1000" dirty="0"/>
              <a:t>02/458 21 55	02/485 12 69	14997152	SK2553341371 	OR </a:t>
            </a:r>
            <a:r>
              <a:rPr lang="sk-SK" altLang="sk-SK" sz="1000" dirty="0" err="1"/>
              <a:t>Okr</a:t>
            </a:r>
            <a:r>
              <a:rPr lang="sk-SK" altLang="sk-SK" sz="1000" dirty="0"/>
              <a:t>. Súdu Bratislava I, 	jozefmokrý</a:t>
            </a:r>
            <a:r>
              <a:rPr lang="sk-SK" altLang="sk-SK" sz="1000" dirty="0">
                <a:cs typeface="Times New Roman" pitchFamily="18" charset="0"/>
              </a:rPr>
              <a:t>@</a:t>
            </a:r>
            <a:r>
              <a:rPr lang="sk-SK" altLang="sk-SK" sz="1000" dirty="0"/>
              <a:t>constplus.sk				</a:t>
            </a:r>
            <a:r>
              <a:rPr lang="sk-SK" altLang="sk-SK" sz="1000" dirty="0" err="1"/>
              <a:t>Sro</a:t>
            </a:r>
            <a:r>
              <a:rPr lang="sk-SK" altLang="sk-SK" sz="1000" dirty="0"/>
              <a:t> 24436/B 			</a:t>
            </a:r>
            <a:endParaRPr lang="cs-CZ" altLang="sk-SK" sz="1000" dirty="0"/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 flipH="1" flipV="1">
            <a:off x="7239001" y="908050"/>
            <a:ext cx="550863" cy="908050"/>
          </a:xfrm>
          <a:prstGeom prst="line">
            <a:avLst/>
          </a:prstGeom>
          <a:noFill/>
          <a:ln w="57150">
            <a:solidFill>
              <a:srgbClr val="1CDC8A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2399"/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 flipH="1">
            <a:off x="2513329" y="1879283"/>
            <a:ext cx="68580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2399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>
            <a:off x="2316162" y="2690813"/>
            <a:ext cx="2362201" cy="533400"/>
          </a:xfrm>
          <a:prstGeom prst="line">
            <a:avLst/>
          </a:prstGeom>
          <a:noFill/>
          <a:ln w="57150">
            <a:solidFill>
              <a:srgbClr val="CE390A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2399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>
            <a:off x="3851276" y="2690813"/>
            <a:ext cx="1371600" cy="533400"/>
          </a:xfrm>
          <a:prstGeom prst="line">
            <a:avLst/>
          </a:prstGeom>
          <a:noFill/>
          <a:ln w="57150">
            <a:solidFill>
              <a:srgbClr val="CE390A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2399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5749925" y="2767014"/>
            <a:ext cx="304800" cy="381000"/>
          </a:xfrm>
          <a:prstGeom prst="line">
            <a:avLst/>
          </a:prstGeom>
          <a:noFill/>
          <a:ln w="57150">
            <a:solidFill>
              <a:srgbClr val="CE390A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2399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6865939" y="2901951"/>
            <a:ext cx="381000" cy="228600"/>
          </a:xfrm>
          <a:prstGeom prst="line">
            <a:avLst/>
          </a:prstGeom>
          <a:noFill/>
          <a:ln w="57150">
            <a:solidFill>
              <a:srgbClr val="CE390A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2399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>
            <a:off x="7239000" y="4724400"/>
            <a:ext cx="457200" cy="3810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2399"/>
          </a:p>
        </p:txBody>
      </p:sp>
      <p:sp>
        <p:nvSpPr>
          <p:cNvPr id="49174" name="Line 22"/>
          <p:cNvSpPr>
            <a:spLocks noChangeShapeType="1"/>
          </p:cNvSpPr>
          <p:nvPr/>
        </p:nvSpPr>
        <p:spPr bwMode="auto">
          <a:xfrm flipH="1">
            <a:off x="3049588" y="5680077"/>
            <a:ext cx="1600200" cy="152399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2399"/>
          </a:p>
        </p:txBody>
      </p:sp>
      <p:sp>
        <p:nvSpPr>
          <p:cNvPr id="49175" name="Line 23"/>
          <p:cNvSpPr>
            <a:spLocks noChangeShapeType="1"/>
          </p:cNvSpPr>
          <p:nvPr/>
        </p:nvSpPr>
        <p:spPr bwMode="auto">
          <a:xfrm>
            <a:off x="6226176" y="5707064"/>
            <a:ext cx="381000" cy="152399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2399"/>
          </a:p>
        </p:txBody>
      </p:sp>
      <p:sp>
        <p:nvSpPr>
          <p:cNvPr id="49176" name="Line 24"/>
          <p:cNvSpPr>
            <a:spLocks noChangeShapeType="1"/>
          </p:cNvSpPr>
          <p:nvPr/>
        </p:nvSpPr>
        <p:spPr bwMode="auto">
          <a:xfrm>
            <a:off x="3741421" y="6308726"/>
            <a:ext cx="0" cy="396875"/>
          </a:xfrm>
          <a:prstGeom prst="line">
            <a:avLst/>
          </a:prstGeom>
          <a:noFill/>
          <a:ln w="57150">
            <a:solidFill>
              <a:srgbClr val="66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2399"/>
          </a:p>
        </p:txBody>
      </p:sp>
      <p:sp>
        <p:nvSpPr>
          <p:cNvPr id="49177" name="Line 25"/>
          <p:cNvSpPr>
            <a:spLocks noChangeShapeType="1"/>
          </p:cNvSpPr>
          <p:nvPr/>
        </p:nvSpPr>
        <p:spPr bwMode="auto">
          <a:xfrm>
            <a:off x="990600" y="1043940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2399"/>
          </a:p>
        </p:txBody>
      </p:sp>
      <p:sp>
        <p:nvSpPr>
          <p:cNvPr id="49178" name="Line 26"/>
          <p:cNvSpPr>
            <a:spLocks noChangeShapeType="1"/>
          </p:cNvSpPr>
          <p:nvPr/>
        </p:nvSpPr>
        <p:spPr bwMode="auto">
          <a:xfrm flipH="1">
            <a:off x="2110741" y="1233324"/>
            <a:ext cx="7620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sz="2399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500" advTm="10000">
        <p:fade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9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with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withGroup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withGroup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withGroup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9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9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withGroup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withGroup">
                            <p:stCondLst>
                              <p:cond delay="7000"/>
                            </p:stCondLst>
                            <p:childTnLst>
                              <p:par>
                                <p:cTn id="7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0" fill="hold"/>
                                        <p:tgtEl>
                                          <p:spTgt spid="49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0" fill="hold"/>
                                        <p:tgtEl>
                                          <p:spTgt spid="49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/>
      <p:bldP spid="49156" grpId="0" animBg="1" autoUpdateAnimBg="0"/>
      <p:bldP spid="49159" grpId="0" animBg="1"/>
      <p:bldP spid="49160" grpId="0" animBg="1"/>
      <p:bldP spid="49163" grpId="0" animBg="1"/>
      <p:bldP spid="49164" grpId="0" animBg="1"/>
      <p:bldP spid="49165" grpId="0" animBg="1"/>
      <p:bldP spid="49166" grpId="0" animBg="1"/>
      <p:bldP spid="49169" grpId="0" animBg="1"/>
      <p:bldP spid="49174" grpId="0" animBg="1"/>
      <p:bldP spid="49175" grpId="0" animBg="1"/>
      <p:bldP spid="49176" grpId="0" animBg="1"/>
      <p:bldP spid="49177" grpId="0" animBg="1"/>
      <p:bldP spid="4917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1499617"/>
            <a:ext cx="8229600" cy="2073400"/>
          </a:xfrm>
        </p:spPr>
        <p:txBody>
          <a:bodyPr/>
          <a:lstStyle/>
          <a:p>
            <a:pPr marL="609551" indent="-609551">
              <a:buNone/>
            </a:pPr>
            <a:r>
              <a:rPr lang="sk-SK" altLang="sk-SK" dirty="0" smtClean="0"/>
              <a:t>    </a:t>
            </a:r>
            <a:r>
              <a:rPr lang="sk-SK" altLang="sk-SK" b="1" dirty="0" smtClean="0"/>
              <a:t>1. časť</a:t>
            </a:r>
            <a:endParaRPr lang="sk-SK" altLang="sk-SK" dirty="0" smtClean="0"/>
          </a:p>
          <a:p>
            <a:pPr marL="609551" indent="-609551"/>
            <a:endParaRPr lang="sk-SK" altLang="sk-SK" dirty="0" smtClean="0"/>
          </a:p>
          <a:p>
            <a:pPr marL="609551" indent="-609551">
              <a:buFont typeface="Wingdings" pitchFamily="2" charset="2"/>
              <a:buChar char="§"/>
            </a:pPr>
            <a:r>
              <a:rPr lang="sk-SK" altLang="sk-SK" dirty="0" smtClean="0"/>
              <a:t>Záhlavie</a:t>
            </a:r>
            <a:endParaRPr lang="sk-SK" altLang="sk-SK" dirty="0" smtClean="0">
              <a:hlinkClick r:id="rId4" action="ppaction://hlinksldjump"/>
            </a:endParaRPr>
          </a:p>
          <a:p>
            <a:pPr marL="609551" indent="-609551">
              <a:buFont typeface="Wingdings" pitchFamily="2" charset="2"/>
              <a:buChar char="§"/>
            </a:pPr>
            <a:r>
              <a:rPr lang="sk-SK" altLang="sk-SK" dirty="0" smtClean="0"/>
              <a:t>Údaje o druhu zásielky a spôsobe zaobchádzania so zásielkou</a:t>
            </a:r>
            <a:endParaRPr lang="sk-SK" altLang="sk-SK" dirty="0" smtClean="0"/>
          </a:p>
          <a:p>
            <a:pPr marL="609551" indent="-609551">
              <a:buFont typeface="Wingdings" pitchFamily="2" charset="2"/>
              <a:buChar char="§"/>
            </a:pPr>
            <a:r>
              <a:rPr lang="sk-SK" altLang="sk-SK" dirty="0" err="1" smtClean="0"/>
              <a:t>Adresové</a:t>
            </a:r>
            <a:r>
              <a:rPr lang="sk-SK" altLang="sk-SK" dirty="0" smtClean="0"/>
              <a:t> pásmo</a:t>
            </a:r>
            <a:endParaRPr lang="sk-SK" altLang="sk-SK" dirty="0" smtClean="0">
              <a:hlinkClick r:id="rId5" action="ppaction://hlinksldjump"/>
            </a:endParaRPr>
          </a:p>
          <a:p>
            <a:pPr marL="609551" indent="-609551">
              <a:buNone/>
            </a:pPr>
            <a:endParaRPr lang="sk-SK" altLang="sk-SK" dirty="0" smtClean="0"/>
          </a:p>
          <a:p>
            <a:pPr marL="609551" indent="-609551">
              <a:buNone/>
            </a:pPr>
            <a:endParaRPr lang="sk-SK" altLang="sk-SK" dirty="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33846" y="165728"/>
            <a:ext cx="7886699" cy="1325562"/>
          </a:xfrm>
        </p:spPr>
        <p:txBody>
          <a:bodyPr rtlCol="0"/>
          <a:lstStyle/>
          <a:p>
            <a:pPr algn="ctr">
              <a:defRPr/>
            </a:pPr>
            <a:r>
              <a:rPr lang="sk-SK" dirty="0" smtClean="0"/>
              <a:t>Štruktúra obchodného listu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864032" y="4113833"/>
            <a:ext cx="7823200" cy="5588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1" lang="sk-SK" altLang="sk-SK" sz="17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CONSULTA, v. o. s., </a:t>
            </a:r>
            <a:r>
              <a:rPr kumimoji="1" lang="sk-SK" altLang="sk-SK" sz="17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Klemensova</a:t>
            </a:r>
            <a:r>
              <a:rPr kumimoji="1" lang="sk-SK" altLang="sk-SK" sz="17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9, 811 09 Bratislava</a:t>
            </a:r>
            <a:endParaRPr kumimoji="1" lang="cs-CZ" altLang="sk-SK" sz="170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33847" y="4509120"/>
            <a:ext cx="8180387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endParaRPr kumimoji="1" lang="sk-SK" altLang="sk-SK" sz="799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kumimoji="1" lang="sk-SK" altLang="sk-SK" sz="14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kumimoji="1" lang="sk-SK" altLang="sk-SK" sz="1400" dirty="0">
                <a:latin typeface="Arial" pitchFamily="34" charset="0"/>
                <a:cs typeface="Arial" pitchFamily="34" charset="0"/>
              </a:rPr>
              <a:t>t</a:t>
            </a:r>
            <a:r>
              <a:rPr kumimoji="1" lang="sk-SK" altLang="sk-SK" sz="1400" dirty="0" smtClean="0">
                <a:latin typeface="Arial" pitchFamily="34" charset="0"/>
                <a:cs typeface="Arial" pitchFamily="34" charset="0"/>
              </a:rPr>
              <a:t>rieda    Doporučene</a:t>
            </a:r>
            <a:endParaRPr kumimoji="1" lang="sk-SK" altLang="sk-SK" sz="14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endParaRPr kumimoji="1" lang="cs-CZ" altLang="sk-SK" sz="799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621146" y="4509120"/>
            <a:ext cx="7263222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k-SK" sz="2399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5271" y="5113959"/>
            <a:ext cx="8181975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kumimoji="1" lang="sk-SK" altLang="sk-SK" sz="1400" dirty="0">
                <a:latin typeface="Arial" pitchFamily="34" charset="0"/>
                <a:cs typeface="Arial" pitchFamily="34" charset="0"/>
              </a:rPr>
              <a:t>JUB KASTACO</a:t>
            </a:r>
          </a:p>
          <a:p>
            <a:pPr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kumimoji="1" lang="sk-SK" altLang="sk-SK" sz="1400" dirty="0">
                <a:latin typeface="Arial" pitchFamily="34" charset="0"/>
                <a:cs typeface="Arial" pitchFamily="34" charset="0"/>
              </a:rPr>
              <a:t>spol. s r. o.</a:t>
            </a:r>
          </a:p>
          <a:p>
            <a:pPr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kumimoji="1" lang="sk-SK" altLang="sk-SK" sz="1400" dirty="0" err="1">
                <a:latin typeface="Arial" pitchFamily="34" charset="0"/>
                <a:cs typeface="Arial" pitchFamily="34" charset="0"/>
              </a:rPr>
              <a:t>Langsfeldova</a:t>
            </a:r>
            <a:r>
              <a:rPr kumimoji="1" lang="sk-SK" altLang="sk-SK" sz="1400" dirty="0">
                <a:latin typeface="Arial" pitchFamily="34" charset="0"/>
                <a:cs typeface="Arial" pitchFamily="34" charset="0"/>
              </a:rPr>
              <a:t> 3</a:t>
            </a:r>
          </a:p>
          <a:p>
            <a:pPr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kumimoji="1" lang="sk-SK" altLang="sk-SK" sz="1400" dirty="0">
                <a:latin typeface="Arial" pitchFamily="34" charset="0"/>
                <a:cs typeface="Arial" pitchFamily="34" charset="0"/>
              </a:rPr>
              <a:t>036 01  Martin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endParaRPr kumimoji="1" lang="sk-SK" altLang="sk-SK" sz="799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endParaRPr kumimoji="1" lang="sk-SK" altLang="sk-SK" sz="14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endParaRPr kumimoji="1" lang="cs-CZ" altLang="sk-SK" sz="799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0000">
        <p:fade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SAN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45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SAN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5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SAN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9875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75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75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SAN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85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350"/>
                            </p:stCondLst>
                            <p:childTnLst>
                              <p:par>
                                <p:cTn id="36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85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35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 advAuto="1000"/>
      <p:bldP spid="27650" grpId="0"/>
      <p:bldP spid="8" grpId="0" autoUpdateAnimBg="0"/>
      <p:bldP spid="9" grpId="0"/>
      <p:bldP spid="10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33846" y="294320"/>
            <a:ext cx="7886699" cy="1325562"/>
          </a:xfrm>
        </p:spPr>
        <p:txBody>
          <a:bodyPr rtlCol="0"/>
          <a:lstStyle/>
          <a:p>
            <a:pPr algn="ctr">
              <a:defRPr/>
            </a:pPr>
            <a:r>
              <a:rPr lang="sk-SK" dirty="0" smtClean="0"/>
              <a:t>Záhlavie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371600" y="1752600"/>
            <a:ext cx="7251537" cy="4522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sk-SK" altLang="sk-SK" sz="2399" dirty="0"/>
              <a:t> formálna úprava nie je normatívne určená</a:t>
            </a:r>
          </a:p>
          <a:p>
            <a:pPr>
              <a:buFontTx/>
              <a:buChar char="•"/>
            </a:pPr>
            <a:endParaRPr lang="sk-SK" altLang="sk-SK" sz="2399" dirty="0"/>
          </a:p>
          <a:p>
            <a:pPr>
              <a:buFont typeface="Wingdings" pitchFamily="2" charset="2"/>
              <a:buChar char="§"/>
            </a:pPr>
            <a:r>
              <a:rPr lang="sk-SK" altLang="sk-SK" sz="2399" dirty="0"/>
              <a:t> umiestnené najviac 27 mm od horného okraja papiera</a:t>
            </a:r>
          </a:p>
          <a:p>
            <a:pPr>
              <a:buFontTx/>
              <a:buChar char="•"/>
            </a:pPr>
            <a:endParaRPr lang="sk-SK" altLang="sk-SK" sz="2399" dirty="0"/>
          </a:p>
          <a:p>
            <a:pPr>
              <a:buFont typeface="Wingdings" pitchFamily="2" charset="2"/>
              <a:buChar char="§"/>
            </a:pPr>
            <a:r>
              <a:rPr lang="sk-SK" altLang="sk-SK" sz="2399" dirty="0"/>
              <a:t> </a:t>
            </a:r>
            <a:r>
              <a:rPr lang="sk-SK" altLang="sk-SK" sz="2399" b="1" dirty="0"/>
              <a:t>obsahuje	- názov odosielajúcej organizácie</a:t>
            </a:r>
          </a:p>
          <a:p>
            <a:r>
              <a:rPr lang="sk-SK" altLang="sk-SK" sz="2399" b="1" dirty="0"/>
              <a:t>                 	- právnu formu</a:t>
            </a:r>
          </a:p>
          <a:p>
            <a:r>
              <a:rPr lang="sk-SK" altLang="sk-SK" sz="2399" b="1" dirty="0"/>
              <a:t>                 	- úplná adresa vrátene PSČ</a:t>
            </a:r>
          </a:p>
          <a:p>
            <a:pPr>
              <a:buFontTx/>
              <a:buChar char="•"/>
            </a:pPr>
            <a:endParaRPr lang="sk-SK" altLang="sk-SK" sz="2399" dirty="0"/>
          </a:p>
          <a:p>
            <a:pPr>
              <a:buFont typeface="Wingdings" pitchFamily="2" charset="2"/>
              <a:buChar char="§"/>
            </a:pPr>
            <a:r>
              <a:rPr lang="sk-SK" altLang="sk-SK" sz="2399" dirty="0"/>
              <a:t> vľavo pred názvom organizácie sa môže umiestniť logo</a:t>
            </a:r>
          </a:p>
          <a:p>
            <a:r>
              <a:rPr lang="sk-SK" altLang="sk-SK" sz="2399" dirty="0"/>
              <a:t>   </a:t>
            </a:r>
            <a:r>
              <a:rPr lang="sk-SK" altLang="sk-SK" sz="2399" dirty="0" smtClean="0"/>
              <a:t>alebo </a:t>
            </a:r>
            <a:r>
              <a:rPr lang="sk-SK" altLang="sk-SK" sz="2399" dirty="0"/>
              <a:t>štátny znak</a:t>
            </a:r>
          </a:p>
          <a:p>
            <a:r>
              <a:rPr lang="sk-SK" altLang="sk-SK" sz="2399" dirty="0"/>
              <a:t>  </a:t>
            </a:r>
          </a:p>
          <a:p>
            <a:pPr>
              <a:buFont typeface="Wingdings" pitchFamily="2" charset="2"/>
              <a:buChar char="§"/>
            </a:pPr>
            <a:r>
              <a:rPr lang="sk-SK" altLang="sk-SK" sz="2399" dirty="0"/>
              <a:t> jednotlivé údaje v riadku sa oddeľujú čiarkou            </a:t>
            </a:r>
          </a:p>
        </p:txBody>
      </p:sp>
      <p:pic>
        <p:nvPicPr>
          <p:cNvPr id="13320" name="Picture 8" descr="MP00640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199" y="304800"/>
            <a:ext cx="1219200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1763714" y="620713"/>
          <a:ext cx="1216025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8" name="Klip" r:id="rId4" imgW="6118225" imgH="5173663" progId="MS_ClipArt_Gallery.2">
                  <p:embed/>
                </p:oleObj>
              </mc:Choice>
              <mc:Fallback>
                <p:oleObj name="Klip" r:id="rId4" imgW="6118225" imgH="5173663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4" y="620713"/>
                        <a:ext cx="1216025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266309" y="620713"/>
            <a:ext cx="5792483" cy="830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sk-SK" altLang="sk-SK" sz="2399" dirty="0"/>
              <a:t>              </a:t>
            </a:r>
            <a:r>
              <a:rPr lang="sk-SK" altLang="sk-SK" sz="2399" b="1" dirty="0"/>
              <a:t>Športové potreby, s. r. o., Zelená 6 </a:t>
            </a:r>
          </a:p>
          <a:p>
            <a:pPr algn="ctr"/>
            <a:r>
              <a:rPr lang="sk-SK" altLang="sk-SK" sz="2399" b="1" dirty="0"/>
              <a:t>       974 04   Banská Bystrica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900114" y="260351"/>
            <a:ext cx="2844048" cy="46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2399" b="1" i="1" dirty="0">
                <a:solidFill>
                  <a:srgbClr val="3366CC"/>
                </a:solidFill>
              </a:rPr>
              <a:t>    1. ukážka záhlavia</a:t>
            </a:r>
            <a:endParaRPr lang="sk-SK" altLang="sk-SK" sz="2399" dirty="0">
              <a:solidFill>
                <a:srgbClr val="000099"/>
              </a:solidFill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219200" y="1828801"/>
            <a:ext cx="2536272" cy="46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2399" b="1" i="1" dirty="0">
                <a:solidFill>
                  <a:srgbClr val="3366CC"/>
                </a:solidFill>
              </a:rPr>
              <a:t>2. ukážka záhlavia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066801" y="2438401"/>
            <a:ext cx="7766870" cy="830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2399" b="1" dirty="0"/>
              <a:t>PRESPORMAX, a. s.                                              Martin</a:t>
            </a:r>
          </a:p>
          <a:p>
            <a:r>
              <a:rPr lang="sk-SK" altLang="sk-SK" sz="2399" b="1" u="sng" dirty="0"/>
              <a:t>Palackého 75                                                              036 01   </a:t>
            </a:r>
            <a:endParaRPr lang="sk-SK" altLang="sk-SK" sz="2399" dirty="0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371599" y="4038600"/>
            <a:ext cx="2597151" cy="46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2399" b="1" i="1">
                <a:solidFill>
                  <a:srgbClr val="3366CC"/>
                </a:solidFill>
              </a:rPr>
              <a:t>3. ukážka záhlavia</a:t>
            </a:r>
            <a:endParaRPr lang="sk-SK" altLang="sk-SK" sz="2399" i="1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066800" y="4114800"/>
            <a:ext cx="7924800" cy="830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sk-SK" altLang="sk-SK" sz="2399" u="sng"/>
          </a:p>
          <a:p>
            <a:endParaRPr lang="sk-SK" altLang="sk-SK" sz="2399"/>
          </a:p>
        </p:txBody>
      </p:sp>
      <p:sp>
        <p:nvSpPr>
          <p:cNvPr id="14352" name="WordArt 16"/>
          <p:cNvSpPr>
            <a:spLocks noChangeArrowheads="1" noChangeShapeType="1" noTextEdit="1"/>
          </p:cNvSpPr>
          <p:nvPr/>
        </p:nvSpPr>
        <p:spPr bwMode="auto">
          <a:xfrm rot="5400000">
            <a:off x="1524001" y="5029200"/>
            <a:ext cx="838200" cy="3810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sk-SK" sz="2399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TOSCA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3491351" y="4697415"/>
            <a:ext cx="233910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sk-SK" altLang="sk-SK" sz="2000" dirty="0"/>
          </a:p>
          <a:p>
            <a:pPr algn="ctr"/>
            <a:r>
              <a:rPr lang="sk-SK" altLang="sk-SK" sz="2000" b="1" dirty="0"/>
              <a:t>Obchodný dom</a:t>
            </a:r>
          </a:p>
          <a:p>
            <a:pPr algn="ctr"/>
            <a:r>
              <a:rPr lang="sk-SK" altLang="sk-SK" sz="2000" b="1" dirty="0"/>
              <a:t> akciová spoločnosť</a:t>
            </a:r>
            <a:endParaRPr lang="sk-SK" altLang="sk-SK" sz="2399" dirty="0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602952" y="4952999"/>
            <a:ext cx="21277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sk-SK" altLang="sk-SK" sz="2000" b="1" dirty="0"/>
              <a:t>Kamenné  1</a:t>
            </a:r>
          </a:p>
          <a:p>
            <a:pPr algn="ctr"/>
            <a:r>
              <a:rPr lang="sk-SK" altLang="sk-SK" sz="2000" b="1" dirty="0"/>
              <a:t>811 08  Bratislava</a:t>
            </a:r>
            <a:endParaRPr lang="sk-SK" altLang="sk-SK" sz="2399" dirty="0"/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1203325" y="5527676"/>
            <a:ext cx="7725192" cy="46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2399" dirty="0"/>
              <a:t>_________________________________________________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SAN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3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68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75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SAN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3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SAN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4200"/>
                            </p:stCondLst>
                            <p:childTnLst>
                              <p:par>
                                <p:cTn id="33" presetID="7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47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200"/>
                            </p:stCondLst>
                            <p:childTnLst>
                              <p:par>
                                <p:cTn id="43" presetID="17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5950"/>
                            </p:stCondLst>
                            <p:childTnLst>
                              <p:par>
                                <p:cTn id="48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6950"/>
                            </p:stCondLst>
                            <p:childTnLst>
                              <p:par>
                                <p:cTn id="53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utoUpdateAnimBg="0"/>
      <p:bldP spid="14340" grpId="0" autoUpdateAnimBg="0"/>
      <p:bldP spid="14342" grpId="0" autoUpdateAnimBg="0"/>
      <p:bldP spid="14343" grpId="0" autoUpdateAnimBg="0"/>
      <p:bldP spid="14344" grpId="0" autoUpdateAnimBg="0"/>
      <p:bldP spid="14345" grpId="0" autoUpdateAnimBg="0"/>
      <p:bldP spid="14352" grpId="0"/>
      <p:bldP spid="14353" grpId="0" autoUpdateAnimBg="0"/>
      <p:bldP spid="14355" grpId="0" autoUpdateAnimBg="0"/>
      <p:bldP spid="1435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33845" y="160020"/>
            <a:ext cx="7886700" cy="1325562"/>
          </a:xfrm>
        </p:spPr>
        <p:txBody>
          <a:bodyPr rtlCol="0"/>
          <a:lstStyle/>
          <a:p>
            <a:pPr algn="ctr">
              <a:defRPr/>
            </a:pPr>
            <a:r>
              <a:rPr lang="sk-SK" dirty="0" err="1" smtClean="0"/>
              <a:t>Adresové</a:t>
            </a:r>
            <a:r>
              <a:rPr lang="sk-SK" dirty="0" smtClean="0"/>
              <a:t> pásmo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050926" y="1473835"/>
            <a:ext cx="6689652" cy="830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sk-SK" altLang="sk-SK" sz="2399" dirty="0"/>
              <a:t>  miesto pre adresu prijímateľa</a:t>
            </a:r>
          </a:p>
          <a:p>
            <a:pPr>
              <a:buFont typeface="Wingdings" pitchFamily="2" charset="2"/>
              <a:buChar char="§"/>
            </a:pPr>
            <a:r>
              <a:rPr lang="sk-SK" altLang="sk-SK" sz="2399" dirty="0"/>
              <a:t>  môže byť </a:t>
            </a:r>
            <a:r>
              <a:rPr lang="sk-SK" altLang="sk-SK" sz="2399" b="1" dirty="0">
                <a:solidFill>
                  <a:schemeClr val="accent1"/>
                </a:solidFill>
              </a:rPr>
              <a:t>vľavo</a:t>
            </a:r>
            <a:r>
              <a:rPr lang="sk-SK" altLang="sk-SK" sz="2399" dirty="0"/>
              <a:t> alebo </a:t>
            </a:r>
            <a:r>
              <a:rPr lang="sk-SK" altLang="sk-SK" sz="2399" b="1" dirty="0">
                <a:solidFill>
                  <a:schemeClr val="accent1"/>
                </a:solidFill>
              </a:rPr>
              <a:t>vpravo</a:t>
            </a:r>
            <a:r>
              <a:rPr lang="sk-SK" altLang="sk-SK" sz="2399" dirty="0">
                <a:solidFill>
                  <a:schemeClr val="accent1"/>
                </a:solidFill>
              </a:rPr>
              <a:t> </a:t>
            </a:r>
            <a:r>
              <a:rPr lang="sk-SK" altLang="sk-SK" sz="2399" dirty="0"/>
              <a:t>na listovom papieri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62001" y="2423162"/>
            <a:ext cx="4085606" cy="4215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sk-SK" sz="2399" b="1" dirty="0"/>
              <a:t>Adresa prijímateľa obsahuje:</a:t>
            </a:r>
          </a:p>
          <a:p>
            <a:endParaRPr lang="sk-SK" altLang="sk-SK" sz="1000" dirty="0"/>
          </a:p>
          <a:p>
            <a:endParaRPr lang="sk-SK" altLang="sk-SK" sz="2399" b="1" dirty="0"/>
          </a:p>
          <a:p>
            <a:r>
              <a:rPr lang="sk-SK" altLang="sk-SK" sz="2399" dirty="0"/>
              <a:t>1. označenie prijímateľa</a:t>
            </a:r>
          </a:p>
          <a:p>
            <a:endParaRPr lang="sk-SK" altLang="sk-SK" sz="2399" dirty="0"/>
          </a:p>
          <a:p>
            <a:endParaRPr lang="sk-SK" altLang="sk-SK" sz="2399" dirty="0"/>
          </a:p>
          <a:p>
            <a:endParaRPr lang="sk-SK" altLang="sk-SK" sz="2399" dirty="0"/>
          </a:p>
          <a:p>
            <a:r>
              <a:rPr lang="sk-SK" altLang="sk-SK" sz="2399" dirty="0"/>
              <a:t>2. miesto dodania</a:t>
            </a:r>
          </a:p>
          <a:p>
            <a:endParaRPr lang="sk-SK" altLang="sk-SK" sz="2399" dirty="0"/>
          </a:p>
          <a:p>
            <a:endParaRPr lang="sk-SK" altLang="sk-SK" sz="1800" dirty="0"/>
          </a:p>
          <a:p>
            <a:endParaRPr lang="sk-SK" altLang="sk-SK" sz="2399" dirty="0"/>
          </a:p>
          <a:p>
            <a:r>
              <a:rPr lang="sk-SK" altLang="sk-SK" sz="2399" dirty="0"/>
              <a:t>3. prepravné údaje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183381" y="3056573"/>
            <a:ext cx="491254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sk-SK" altLang="sk-SK" sz="1600" b="1" dirty="0">
                <a:solidFill>
                  <a:schemeClr val="accent2"/>
                </a:solidFill>
              </a:rPr>
              <a:t> presný názov organizácie alebo oficiálnu </a:t>
            </a:r>
            <a:r>
              <a:rPr lang="sk-SK" altLang="sk-SK" sz="1600" b="1" dirty="0">
                <a:solidFill>
                  <a:schemeClr val="accent2"/>
                </a:solidFill>
              </a:rPr>
              <a:t> </a:t>
            </a:r>
            <a:r>
              <a:rPr lang="sk-SK" altLang="sk-SK" sz="1600" b="1" dirty="0">
                <a:solidFill>
                  <a:schemeClr val="accent2"/>
                </a:solidFill>
              </a:rPr>
              <a:t>skratku,</a:t>
            </a:r>
          </a:p>
          <a:p>
            <a:pPr>
              <a:buFont typeface="Wingdings" pitchFamily="2" charset="2"/>
              <a:buChar char="Ø"/>
            </a:pPr>
            <a:r>
              <a:rPr lang="sk-SK" altLang="sk-SK" sz="1600" b="1" dirty="0">
                <a:solidFill>
                  <a:schemeClr val="accent2"/>
                </a:solidFill>
              </a:rPr>
              <a:t> právnu formu organizácie,</a:t>
            </a:r>
          </a:p>
          <a:p>
            <a:pPr>
              <a:buFont typeface="Wingdings" pitchFamily="2" charset="2"/>
              <a:buChar char="Ø"/>
            </a:pPr>
            <a:r>
              <a:rPr lang="sk-SK" altLang="sk-SK" sz="1600" b="1" dirty="0">
                <a:solidFill>
                  <a:schemeClr val="accent2"/>
                </a:solidFill>
              </a:rPr>
              <a:t> odbor podnikania,</a:t>
            </a:r>
          </a:p>
          <a:p>
            <a:pPr>
              <a:buFont typeface="Wingdings" pitchFamily="2" charset="2"/>
              <a:buChar char="Ø"/>
            </a:pPr>
            <a:r>
              <a:rPr lang="sk-SK" altLang="sk-SK" sz="1600" b="1" dirty="0">
                <a:solidFill>
                  <a:schemeClr val="accent2"/>
                </a:solidFill>
              </a:rPr>
              <a:t> organizačnú zložku</a:t>
            </a:r>
          </a:p>
          <a:p>
            <a:pPr>
              <a:buFont typeface="Wingdings" pitchFamily="2" charset="2"/>
              <a:buChar char="Ø"/>
            </a:pPr>
            <a:r>
              <a:rPr lang="sk-SK" altLang="sk-SK" sz="1600" b="1" dirty="0">
                <a:solidFill>
                  <a:schemeClr val="accent2"/>
                </a:solidFill>
              </a:rPr>
              <a:t> podľa potreby meno a priezvisko</a:t>
            </a:r>
          </a:p>
          <a:p>
            <a:pPr>
              <a:buFont typeface="Monotype Sorts" pitchFamily="2" charset="2"/>
              <a:buNone/>
            </a:pPr>
            <a:r>
              <a:rPr lang="sk-SK" altLang="sk-SK" sz="1600" b="1" dirty="0">
                <a:solidFill>
                  <a:schemeClr val="accent2"/>
                </a:solidFill>
              </a:rPr>
              <a:t>    a funkciu pracovníka</a:t>
            </a:r>
            <a:endParaRPr lang="sk-SK" altLang="sk-SK" sz="1800" b="1" dirty="0">
              <a:solidFill>
                <a:schemeClr val="accent2"/>
              </a:solidFill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183380" y="4831081"/>
            <a:ext cx="446051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sk-SK" altLang="sk-SK" sz="1600" b="1" dirty="0">
                <a:solidFill>
                  <a:schemeClr val="accent1"/>
                </a:solidFill>
              </a:rPr>
              <a:t> ulica,  námestie, nábrežie a orientačné číslo,</a:t>
            </a:r>
          </a:p>
          <a:p>
            <a:pPr>
              <a:buFont typeface="Wingdings" pitchFamily="2" charset="2"/>
              <a:buChar char="Ø"/>
            </a:pPr>
            <a:r>
              <a:rPr lang="sk-SK" altLang="sk-SK" sz="1600" b="1" dirty="0">
                <a:solidFill>
                  <a:schemeClr val="accent1"/>
                </a:solidFill>
              </a:rPr>
              <a:t> poštový priečinok, resp. P. O. Box,</a:t>
            </a:r>
          </a:p>
          <a:p>
            <a:pPr>
              <a:buFont typeface="Wingdings" pitchFamily="2" charset="2"/>
              <a:buChar char="Ø"/>
            </a:pPr>
            <a:r>
              <a:rPr lang="sk-SK" altLang="sk-SK" sz="1600" b="1" dirty="0">
                <a:solidFill>
                  <a:schemeClr val="accent1"/>
                </a:solidFill>
              </a:rPr>
              <a:t> názov obce ak nemá vlastnú dodávaciu poštu,</a:t>
            </a:r>
          </a:p>
          <a:p>
            <a:pPr>
              <a:buFont typeface="Wingdings" pitchFamily="2" charset="2"/>
              <a:buChar char="Ø"/>
            </a:pPr>
            <a:r>
              <a:rPr lang="sk-SK" altLang="sk-SK" sz="1600" b="1" dirty="0">
                <a:solidFill>
                  <a:schemeClr val="accent1"/>
                </a:solidFill>
              </a:rPr>
              <a:t> POSTE RESTANTE a úplný názov pošty, kde </a:t>
            </a:r>
          </a:p>
          <a:p>
            <a:pPr>
              <a:buFont typeface="Monotype Sorts" pitchFamily="2" charset="2"/>
              <a:buNone/>
            </a:pPr>
            <a:r>
              <a:rPr lang="sk-SK" altLang="sk-SK" sz="1600" b="1" dirty="0">
                <a:solidFill>
                  <a:schemeClr val="accent1"/>
                </a:solidFill>
              </a:rPr>
              <a:t>    má byť zásielka uložená</a:t>
            </a:r>
          </a:p>
        </p:txBody>
      </p:sp>
      <p:pic>
        <p:nvPicPr>
          <p:cNvPr id="15370" name="Picture 10" descr="BD04914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33400"/>
            <a:ext cx="1447800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4160520" y="6217921"/>
            <a:ext cx="3581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sk-SK" altLang="sk-SK" sz="1800" b="1" dirty="0">
                <a:solidFill>
                  <a:schemeClr val="accent2"/>
                </a:solidFill>
              </a:rPr>
              <a:t> PSČ a názov dodávacej pošty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7099451" y="466091"/>
            <a:ext cx="153603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kumimoji="1" lang="sk-SK" altLang="sk-SK" sz="1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JUB KASTACO</a:t>
            </a:r>
          </a:p>
          <a:p>
            <a:pPr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kumimoji="1" lang="sk-SK" altLang="sk-SK" sz="1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spol. s r. o.</a:t>
            </a:r>
          </a:p>
          <a:p>
            <a:pPr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kumimoji="1" lang="sk-SK" altLang="sk-SK" sz="1400" dirty="0" err="1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Langsfeldova</a:t>
            </a:r>
            <a:r>
              <a:rPr kumimoji="1" lang="sk-SK" altLang="sk-SK" sz="14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 3</a:t>
            </a:r>
          </a:p>
          <a:p>
            <a:pPr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kumimoji="1" lang="sk-SK" altLang="sk-SK" sz="1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036 01  Martin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endParaRPr kumimoji="1" lang="sk-SK" altLang="sk-SK" sz="799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endParaRPr kumimoji="1" lang="sk-SK" altLang="sk-SK" sz="14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endParaRPr kumimoji="1" lang="cs-CZ" altLang="sk-SK" sz="799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SAN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66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16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16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16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160"/>
                            </p:stCondLst>
                            <p:childTnLst>
                              <p:par>
                                <p:cTn id="4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autoUpdateAnimBg="0"/>
      <p:bldP spid="15364" grpId="0" autoUpdateAnimBg="0"/>
      <p:bldP spid="15365" grpId="0" autoUpdateAnimBg="0"/>
      <p:bldP spid="15366" grpId="0" autoUpdateAnimBg="0"/>
      <p:bldP spid="15371" grpId="0" autoUpdateAnimBg="0"/>
      <p:bldP spid="11" grpId="0"/>
    </p:bldLst>
  </p:timing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TM02900743[[fn=Organika]]</Template>
  <TotalTime>2354</TotalTime>
  <Words>2321</Words>
  <Application>Microsoft Office PowerPoint</Application>
  <PresentationFormat>Předvádění na obrazovce (4:3)</PresentationFormat>
  <Paragraphs>680</Paragraphs>
  <Slides>45</Slides>
  <Notes>1</Notes>
  <HiddenSlides>2</HiddenSlides>
  <MMClips>0</MMClips>
  <ScaleCrop>false</ScaleCrop>
  <HeadingPairs>
    <vt:vector size="8" baseType="variant">
      <vt:variant>
        <vt:lpstr>Použitá písma</vt:lpstr>
      </vt:variant>
      <vt:variant>
        <vt:i4>12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59" baseType="lpstr">
      <vt:lpstr>Arial</vt:lpstr>
      <vt:lpstr>Arial Black</vt:lpstr>
      <vt:lpstr>Calibri</vt:lpstr>
      <vt:lpstr>Calibri Light</vt:lpstr>
      <vt:lpstr>Courier New</vt:lpstr>
      <vt:lpstr>Impact</vt:lpstr>
      <vt:lpstr>Monotype Sorts</vt:lpstr>
      <vt:lpstr>Symbol</vt:lpstr>
      <vt:lpstr>Times New Roman</vt:lpstr>
      <vt:lpstr>Wingdings</vt:lpstr>
      <vt:lpstr>Wingdings 2</vt:lpstr>
      <vt:lpstr>Wingdings 3</vt:lpstr>
      <vt:lpstr>HDOfficeLightV0</vt:lpstr>
      <vt:lpstr>Klip</vt:lpstr>
      <vt:lpstr>Normalizovaná úprava písomností</vt:lpstr>
      <vt:lpstr>       Slovenské technické normy</vt:lpstr>
      <vt:lpstr>Prezentace aplikace PowerPoint</vt:lpstr>
      <vt:lpstr>Štruktúra úradného a obchodného listu</vt:lpstr>
      <vt:lpstr>    CONSTPLUS, s. r. o    Topolianska 15, 821 07 Bratislava </vt:lpstr>
      <vt:lpstr>Štruktúra obchodného listu</vt:lpstr>
      <vt:lpstr>Záhlavie</vt:lpstr>
      <vt:lpstr>Prezentace aplikace PowerPoint</vt:lpstr>
      <vt:lpstr>Adresové pásmo</vt:lpstr>
      <vt:lpstr>       Zásady písania adresy prijímateľa</vt:lpstr>
      <vt:lpstr>Údaje o druhu zásielky a spôsobe zaobchádzania so zásielkou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Štruktúra obchodného listu</vt:lpstr>
      <vt:lpstr>Váš list číslo/zo dňa</vt:lpstr>
      <vt:lpstr>Naše  číslo</vt:lpstr>
      <vt:lpstr>Vybavuje/linka</vt:lpstr>
      <vt:lpstr>Miesto odoslania a dátum vyhotovenia písomnosti</vt:lpstr>
      <vt:lpstr>Heslovité vyjadrenie obsahu listu (Vec)</vt:lpstr>
      <vt:lpstr>V heslovitom vyjadrení obsahu listu sa druh písomnosti uvádza 3 spôsobmi:</vt:lpstr>
      <vt:lpstr>Príklady odvolávacích údajov</vt:lpstr>
      <vt:lpstr>Štruktúra obchodného listu</vt:lpstr>
      <vt:lpstr>Prezentace aplikace PowerPoint</vt:lpstr>
      <vt:lpstr>Oslovenie</vt:lpstr>
      <vt:lpstr>Možnosti oslovenia</vt:lpstr>
      <vt:lpstr>Text listu</vt:lpstr>
      <vt:lpstr>Ukončenie textu listu</vt:lpstr>
      <vt:lpstr>Vzory pozdravných formúl</vt:lpstr>
      <vt:lpstr>Ukončenie listu</vt:lpstr>
      <vt:lpstr>Prezentace aplikace PowerPoint</vt:lpstr>
      <vt:lpstr>Prezentace aplikace PowerPoint</vt:lpstr>
      <vt:lpstr>Prílohy</vt:lpstr>
      <vt:lpstr>Rozdeľovník</vt:lpstr>
      <vt:lpstr>Zásady písania a úpravy „Prílohy“          a Rozdeľovníka“</vt:lpstr>
      <vt:lpstr>Dopĺňajúce údaje</vt:lpstr>
      <vt:lpstr>Prezentace aplikace PowerPoint</vt:lpstr>
      <vt:lpstr>E-mailová obchodná korešpondencia</vt:lpstr>
      <vt:lpstr>Prezentace aplikace PowerPoint</vt:lpstr>
      <vt:lpstr>Prezentace aplikace PowerPoint</vt:lpstr>
      <vt:lpstr>Ukážky e-mailovej korešpondencie - dopyt a odpoveď na dopyt</vt:lpstr>
      <vt:lpstr>Prezentace aplikace PowerPoint</vt:lpstr>
      <vt:lpstr>Použitá literatúra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Normalizovaná úprava písomností</dc:title>
  <dc:creator>ZO OZ PŚaV</dc:creator>
  <cp:lastModifiedBy>Anna stein Steinhübelová</cp:lastModifiedBy>
  <cp:revision>118</cp:revision>
  <cp:lastPrinted>2007-05-12T23:32:57Z</cp:lastPrinted>
  <dcterms:created xsi:type="dcterms:W3CDTF">2005-06-16T01:06:24Z</dcterms:created>
  <dcterms:modified xsi:type="dcterms:W3CDTF">2015-10-09T22:11:51Z</dcterms:modified>
</cp:coreProperties>
</file>